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notesMasterIdLst>
    <p:notesMasterId r:id="rId49"/>
  </p:notesMasterIdLst>
  <p:sldIdLst>
    <p:sldId id="256" r:id="rId2"/>
    <p:sldId id="283" r:id="rId3"/>
    <p:sldId id="257" r:id="rId4"/>
    <p:sldId id="258" r:id="rId5"/>
    <p:sldId id="284" r:id="rId6"/>
    <p:sldId id="285" r:id="rId7"/>
    <p:sldId id="286" r:id="rId8"/>
    <p:sldId id="287" r:id="rId9"/>
    <p:sldId id="289" r:id="rId10"/>
    <p:sldId id="290" r:id="rId11"/>
    <p:sldId id="291" r:id="rId12"/>
    <p:sldId id="294" r:id="rId13"/>
    <p:sldId id="295" r:id="rId14"/>
    <p:sldId id="296" r:id="rId15"/>
    <p:sldId id="297" r:id="rId16"/>
    <p:sldId id="299" r:id="rId17"/>
    <p:sldId id="304" r:id="rId18"/>
    <p:sldId id="300" r:id="rId19"/>
    <p:sldId id="301" r:id="rId20"/>
    <p:sldId id="302" r:id="rId21"/>
    <p:sldId id="303" r:id="rId22"/>
    <p:sldId id="306" r:id="rId23"/>
    <p:sldId id="334" r:id="rId24"/>
    <p:sldId id="307" r:id="rId25"/>
    <p:sldId id="309" r:id="rId26"/>
    <p:sldId id="310" r:id="rId27"/>
    <p:sldId id="311" r:id="rId28"/>
    <p:sldId id="312" r:id="rId29"/>
    <p:sldId id="313" r:id="rId30"/>
    <p:sldId id="314" r:id="rId31"/>
    <p:sldId id="316" r:id="rId32"/>
    <p:sldId id="317" r:id="rId33"/>
    <p:sldId id="335" r:id="rId34"/>
    <p:sldId id="318" r:id="rId35"/>
    <p:sldId id="336" r:id="rId36"/>
    <p:sldId id="319" r:id="rId37"/>
    <p:sldId id="320" r:id="rId38"/>
    <p:sldId id="321" r:id="rId39"/>
    <p:sldId id="323" r:id="rId40"/>
    <p:sldId id="322" r:id="rId41"/>
    <p:sldId id="326" r:id="rId42"/>
    <p:sldId id="327" r:id="rId43"/>
    <p:sldId id="329" r:id="rId44"/>
    <p:sldId id="330" r:id="rId45"/>
    <p:sldId id="331" r:id="rId46"/>
    <p:sldId id="332" r:id="rId47"/>
    <p:sldId id="33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99" autoAdjust="0"/>
  </p:normalViewPr>
  <p:slideViewPr>
    <p:cSldViewPr snapToGrid="0">
      <p:cViewPr varScale="1">
        <p:scale>
          <a:sx n="85" d="100"/>
          <a:sy n="85" d="100"/>
        </p:scale>
        <p:origin x="15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525A3-9825-4D4C-9A89-6DD7AE786C25}" type="datetimeFigureOut">
              <a:rPr lang="en-CA" smtClean="0"/>
              <a:t>2022-11-14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CB890-F3A8-48FF-A7CA-E9ABF33443C2}" type="slidenum">
              <a:rPr lang="en-CA" smtClean="0"/>
              <a:t>‹#›</a:t>
            </a:fld>
            <a:endParaRPr lang="en-CA"/>
          </a:p>
        </p:txBody>
      </p:sp>
    </p:spTree>
    <p:extLst>
      <p:ext uri="{BB962C8B-B14F-4D97-AF65-F5344CB8AC3E}">
        <p14:creationId xmlns:p14="http://schemas.microsoft.com/office/powerpoint/2010/main" val="23835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a:t>
            </a:fld>
            <a:endParaRPr lang="en-CA"/>
          </a:p>
        </p:txBody>
      </p:sp>
    </p:spTree>
    <p:extLst>
      <p:ext uri="{BB962C8B-B14F-4D97-AF65-F5344CB8AC3E}">
        <p14:creationId xmlns:p14="http://schemas.microsoft.com/office/powerpoint/2010/main" val="426895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also use calculations on the past values to create other more dependent variables (e.g. average)</a:t>
            </a:r>
          </a:p>
          <a:p>
            <a:r>
              <a:rPr lang="en-CA" dirty="0"/>
              <a:t>Can also use other dependent variables as well (season, big events, school, lockdown measures, etc.)</a:t>
            </a:r>
          </a:p>
        </p:txBody>
      </p:sp>
      <p:sp>
        <p:nvSpPr>
          <p:cNvPr id="4" name="Slide Number Placeholder 3"/>
          <p:cNvSpPr>
            <a:spLocks noGrp="1"/>
          </p:cNvSpPr>
          <p:nvPr>
            <p:ph type="sldNum" sz="quarter" idx="5"/>
          </p:nvPr>
        </p:nvSpPr>
        <p:spPr/>
        <p:txBody>
          <a:bodyPr/>
          <a:lstStyle/>
          <a:p>
            <a:fld id="{CF3CB890-F3A8-48FF-A7CA-E9ABF33443C2}" type="slidenum">
              <a:rPr lang="en-CA" smtClean="0"/>
              <a:t>11</a:t>
            </a:fld>
            <a:endParaRPr lang="en-CA"/>
          </a:p>
        </p:txBody>
      </p:sp>
    </p:spTree>
    <p:extLst>
      <p:ext uri="{BB962C8B-B14F-4D97-AF65-F5344CB8AC3E}">
        <p14:creationId xmlns:p14="http://schemas.microsoft.com/office/powerpoint/2010/main" val="52461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re-train models as new data becomes available</a:t>
            </a:r>
          </a:p>
        </p:txBody>
      </p:sp>
      <p:sp>
        <p:nvSpPr>
          <p:cNvPr id="4" name="Slide Number Placeholder 3"/>
          <p:cNvSpPr>
            <a:spLocks noGrp="1"/>
          </p:cNvSpPr>
          <p:nvPr>
            <p:ph type="sldNum" sz="quarter" idx="5"/>
          </p:nvPr>
        </p:nvSpPr>
        <p:spPr/>
        <p:txBody>
          <a:bodyPr/>
          <a:lstStyle/>
          <a:p>
            <a:fld id="{CF3CB890-F3A8-48FF-A7CA-E9ABF33443C2}" type="slidenum">
              <a:rPr lang="en-CA" smtClean="0"/>
              <a:t>12</a:t>
            </a:fld>
            <a:endParaRPr lang="en-CA"/>
          </a:p>
        </p:txBody>
      </p:sp>
    </p:spTree>
    <p:extLst>
      <p:ext uri="{BB962C8B-B14F-4D97-AF65-F5344CB8AC3E}">
        <p14:creationId xmlns:p14="http://schemas.microsoft.com/office/powerpoint/2010/main" val="202290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re-train models as new data becomes available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13</a:t>
            </a:fld>
            <a:endParaRPr lang="en-CA"/>
          </a:p>
        </p:txBody>
      </p:sp>
    </p:spTree>
    <p:extLst>
      <p:ext uri="{BB962C8B-B14F-4D97-AF65-F5344CB8AC3E}">
        <p14:creationId xmlns:p14="http://schemas.microsoft.com/office/powerpoint/2010/main" val="651078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re-train models as new data becomes available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14</a:t>
            </a:fld>
            <a:endParaRPr lang="en-CA"/>
          </a:p>
        </p:txBody>
      </p:sp>
    </p:spTree>
    <p:extLst>
      <p:ext uri="{BB962C8B-B14F-4D97-AF65-F5344CB8AC3E}">
        <p14:creationId xmlns:p14="http://schemas.microsoft.com/office/powerpoint/2010/main" val="3380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15</a:t>
            </a:fld>
            <a:endParaRPr lang="en-CA"/>
          </a:p>
        </p:txBody>
      </p:sp>
    </p:spTree>
    <p:extLst>
      <p:ext uri="{BB962C8B-B14F-4D97-AF65-F5344CB8AC3E}">
        <p14:creationId xmlns:p14="http://schemas.microsoft.com/office/powerpoint/2010/main" val="2345259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use smoothing as a pre-processing technique</a:t>
            </a:r>
          </a:p>
          <a:p>
            <a:r>
              <a:rPr lang="en-CA" dirty="0"/>
              <a:t>Can also use it for feature engineering</a:t>
            </a:r>
          </a:p>
          <a:p>
            <a:r>
              <a:rPr lang="en-CA" dirty="0"/>
              <a:t>Ex:</a:t>
            </a:r>
          </a:p>
          <a:p>
            <a:r>
              <a:rPr lang="en-CA" dirty="0"/>
              <a:t>y = Predict stock price</a:t>
            </a:r>
          </a:p>
          <a:p>
            <a:r>
              <a:rPr lang="en-CA" dirty="0"/>
              <a:t>X</a:t>
            </a:r>
            <a:r>
              <a:rPr lang="en-CA" baseline="-25000" dirty="0"/>
              <a:t>1</a:t>
            </a:r>
            <a:r>
              <a:rPr lang="en-CA" dirty="0"/>
              <a:t> = previous stock prices</a:t>
            </a:r>
          </a:p>
          <a:p>
            <a:r>
              <a:rPr lang="en-CA" dirty="0"/>
              <a:t>X</a:t>
            </a:r>
            <a:r>
              <a:rPr lang="en-CA" baseline="-25000" dirty="0"/>
              <a:t>2</a:t>
            </a:r>
            <a:r>
              <a:rPr lang="en-CA" dirty="0"/>
              <a:t> = moving average of previous 3 days</a:t>
            </a:r>
          </a:p>
        </p:txBody>
      </p:sp>
      <p:sp>
        <p:nvSpPr>
          <p:cNvPr id="4" name="Slide Number Placeholder 3"/>
          <p:cNvSpPr>
            <a:spLocks noGrp="1"/>
          </p:cNvSpPr>
          <p:nvPr>
            <p:ph type="sldNum" sz="quarter" idx="5"/>
          </p:nvPr>
        </p:nvSpPr>
        <p:spPr/>
        <p:txBody>
          <a:bodyPr/>
          <a:lstStyle/>
          <a:p>
            <a:fld id="{CF3CB890-F3A8-48FF-A7CA-E9ABF33443C2}" type="slidenum">
              <a:rPr lang="en-CA" smtClean="0"/>
              <a:t>16</a:t>
            </a:fld>
            <a:endParaRPr lang="en-CA"/>
          </a:p>
        </p:txBody>
      </p:sp>
    </p:spTree>
    <p:extLst>
      <p:ext uri="{BB962C8B-B14F-4D97-AF65-F5344CB8AC3E}">
        <p14:creationId xmlns:p14="http://schemas.microsoft.com/office/powerpoint/2010/main" val="1326197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“moving average” smoothing technique is different than the moving average time series model.</a:t>
            </a:r>
          </a:p>
        </p:txBody>
      </p:sp>
      <p:sp>
        <p:nvSpPr>
          <p:cNvPr id="4" name="Slide Number Placeholder 3"/>
          <p:cNvSpPr>
            <a:spLocks noGrp="1"/>
          </p:cNvSpPr>
          <p:nvPr>
            <p:ph type="sldNum" sz="quarter" idx="5"/>
          </p:nvPr>
        </p:nvSpPr>
        <p:spPr/>
        <p:txBody>
          <a:bodyPr/>
          <a:lstStyle/>
          <a:p>
            <a:fld id="{CF3CB890-F3A8-48FF-A7CA-E9ABF33443C2}" type="slidenum">
              <a:rPr lang="en-CA" smtClean="0"/>
              <a:t>17</a:t>
            </a:fld>
            <a:endParaRPr lang="en-CA"/>
          </a:p>
        </p:txBody>
      </p:sp>
    </p:spTree>
    <p:extLst>
      <p:ext uri="{BB962C8B-B14F-4D97-AF65-F5344CB8AC3E}">
        <p14:creationId xmlns:p14="http://schemas.microsoft.com/office/powerpoint/2010/main" val="866279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18</a:t>
            </a:fld>
            <a:endParaRPr lang="en-CA"/>
          </a:p>
        </p:txBody>
      </p:sp>
    </p:spTree>
    <p:extLst>
      <p:ext uri="{BB962C8B-B14F-4D97-AF65-F5344CB8AC3E}">
        <p14:creationId xmlns:p14="http://schemas.microsoft.com/office/powerpoint/2010/main" val="167360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19</a:t>
            </a:fld>
            <a:endParaRPr lang="en-CA"/>
          </a:p>
        </p:txBody>
      </p:sp>
    </p:spTree>
    <p:extLst>
      <p:ext uri="{BB962C8B-B14F-4D97-AF65-F5344CB8AC3E}">
        <p14:creationId xmlns:p14="http://schemas.microsoft.com/office/powerpoint/2010/main" val="3156300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20</a:t>
            </a:fld>
            <a:endParaRPr lang="en-CA"/>
          </a:p>
        </p:txBody>
      </p:sp>
    </p:spTree>
    <p:extLst>
      <p:ext uri="{BB962C8B-B14F-4D97-AF65-F5344CB8AC3E}">
        <p14:creationId xmlns:p14="http://schemas.microsoft.com/office/powerpoint/2010/main" val="326877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a:t>
            </a:fld>
            <a:endParaRPr lang="en-CA"/>
          </a:p>
        </p:txBody>
      </p:sp>
    </p:spTree>
    <p:extLst>
      <p:ext uri="{BB962C8B-B14F-4D97-AF65-F5344CB8AC3E}">
        <p14:creationId xmlns:p14="http://schemas.microsoft.com/office/powerpoint/2010/main" val="3856137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series forecasting uses trailing moving average</a:t>
            </a:r>
          </a:p>
        </p:txBody>
      </p:sp>
      <p:sp>
        <p:nvSpPr>
          <p:cNvPr id="4" name="Slide Number Placeholder 3"/>
          <p:cNvSpPr>
            <a:spLocks noGrp="1"/>
          </p:cNvSpPr>
          <p:nvPr>
            <p:ph type="sldNum" sz="quarter" idx="5"/>
          </p:nvPr>
        </p:nvSpPr>
        <p:spPr/>
        <p:txBody>
          <a:bodyPr/>
          <a:lstStyle/>
          <a:p>
            <a:fld id="{CF3CB890-F3A8-48FF-A7CA-E9ABF33443C2}" type="slidenum">
              <a:rPr lang="en-CA" smtClean="0"/>
              <a:t>21</a:t>
            </a:fld>
            <a:endParaRPr lang="en-CA"/>
          </a:p>
        </p:txBody>
      </p:sp>
    </p:spTree>
    <p:extLst>
      <p:ext uri="{BB962C8B-B14F-4D97-AF65-F5344CB8AC3E}">
        <p14:creationId xmlns:p14="http://schemas.microsoft.com/office/powerpoint/2010/main" val="1480268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Day-trading vs long term investments</a:t>
            </a:r>
          </a:p>
        </p:txBody>
      </p:sp>
      <p:sp>
        <p:nvSpPr>
          <p:cNvPr id="4" name="Slide Number Placeholder 3"/>
          <p:cNvSpPr>
            <a:spLocks noGrp="1"/>
          </p:cNvSpPr>
          <p:nvPr>
            <p:ph type="sldNum" sz="quarter" idx="5"/>
          </p:nvPr>
        </p:nvSpPr>
        <p:spPr/>
        <p:txBody>
          <a:bodyPr/>
          <a:lstStyle/>
          <a:p>
            <a:fld id="{CF3CB890-F3A8-48FF-A7CA-E9ABF33443C2}" type="slidenum">
              <a:rPr lang="en-CA" smtClean="0"/>
              <a:t>22</a:t>
            </a:fld>
            <a:endParaRPr lang="en-CA"/>
          </a:p>
        </p:txBody>
      </p:sp>
    </p:spTree>
    <p:extLst>
      <p:ext uri="{BB962C8B-B14F-4D97-AF65-F5344CB8AC3E}">
        <p14:creationId xmlns:p14="http://schemas.microsoft.com/office/powerpoint/2010/main" val="3785153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Trend</a:t>
            </a:r>
          </a:p>
          <a:p>
            <a:r>
              <a:rPr lang="en-CA" dirty="0"/>
              <a:t>Repeating patterns (seasonality)</a:t>
            </a:r>
          </a:p>
          <a:p>
            <a:r>
              <a:rPr lang="en-CA" dirty="0"/>
              <a:t>Noise</a:t>
            </a:r>
          </a:p>
        </p:txBody>
      </p:sp>
      <p:sp>
        <p:nvSpPr>
          <p:cNvPr id="4" name="Slide Number Placeholder 3"/>
          <p:cNvSpPr>
            <a:spLocks noGrp="1"/>
          </p:cNvSpPr>
          <p:nvPr>
            <p:ph type="sldNum" sz="quarter" idx="5"/>
          </p:nvPr>
        </p:nvSpPr>
        <p:spPr/>
        <p:txBody>
          <a:bodyPr/>
          <a:lstStyle/>
          <a:p>
            <a:fld id="{CF3CB890-F3A8-48FF-A7CA-E9ABF33443C2}" type="slidenum">
              <a:rPr lang="en-CA" smtClean="0"/>
              <a:t>23</a:t>
            </a:fld>
            <a:endParaRPr lang="en-CA"/>
          </a:p>
        </p:txBody>
      </p:sp>
    </p:spTree>
    <p:extLst>
      <p:ext uri="{BB962C8B-B14F-4D97-AF65-F5344CB8AC3E}">
        <p14:creationId xmlns:p14="http://schemas.microsoft.com/office/powerpoint/2010/main" val="3257290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Level:</a:t>
            </a:r>
          </a:p>
          <a:p>
            <a:pPr marL="330200" lvl="0" indent="-171450" algn="l" rtl="0">
              <a:spcBef>
                <a:spcPts val="0"/>
              </a:spcBef>
              <a:spcAft>
                <a:spcPts val="0"/>
              </a:spcAft>
              <a:buSzPts val="1100"/>
              <a:buFont typeface="Arial" panose="020B0604020202020204" pitchFamily="34" charset="0"/>
              <a:buChar char="•"/>
            </a:pPr>
            <a:r>
              <a:rPr lang="en-US" dirty="0"/>
              <a:t>Usually not that important in modeling because we can always zero-mean the data.</a:t>
            </a:r>
          </a:p>
          <a:p>
            <a:pPr marL="158750" lvl="0" indent="0" algn="l" rtl="0">
              <a:spcBef>
                <a:spcPts val="0"/>
              </a:spcBef>
              <a:spcAft>
                <a:spcPts val="0"/>
              </a:spcAft>
              <a:buSzPts val="1100"/>
              <a:buNone/>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24</a:t>
            </a:fld>
            <a:endParaRPr lang="en-CA"/>
          </a:p>
        </p:txBody>
      </p:sp>
    </p:spTree>
    <p:extLst>
      <p:ext uri="{BB962C8B-B14F-4D97-AF65-F5344CB8AC3E}">
        <p14:creationId xmlns:p14="http://schemas.microsoft.com/office/powerpoint/2010/main" val="3433869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Trend:</a:t>
            </a:r>
          </a:p>
          <a:p>
            <a:pPr marL="330200" lvl="0" indent="-171450" algn="l" rtl="0">
              <a:spcBef>
                <a:spcPts val="0"/>
              </a:spcBef>
              <a:spcAft>
                <a:spcPts val="0"/>
              </a:spcAft>
              <a:buSzPts val="1100"/>
              <a:buFont typeface="Arial" panose="020B0604020202020204" pitchFamily="34" charset="0"/>
              <a:buChar char="•"/>
            </a:pPr>
            <a:r>
              <a:rPr lang="en-US" dirty="0"/>
              <a:t>Long-term variations in the average value of the series.</a:t>
            </a:r>
          </a:p>
          <a:p>
            <a:pPr marL="330200" lvl="0" indent="-171450" algn="l" rtl="0">
              <a:spcBef>
                <a:spcPts val="0"/>
              </a:spcBef>
              <a:spcAft>
                <a:spcPts val="0"/>
              </a:spcAft>
              <a:buSzPts val="1100"/>
              <a:buFont typeface="Arial" panose="020B0604020202020204" pitchFamily="34" charset="0"/>
              <a:buChar char="•"/>
            </a:pPr>
            <a:r>
              <a:rPr lang="en-US" dirty="0"/>
              <a:t>Need not be linear.</a:t>
            </a:r>
          </a:p>
          <a:p>
            <a:pPr marL="158750" lvl="0" indent="0" algn="l" rtl="0">
              <a:spcBef>
                <a:spcPts val="0"/>
              </a:spcBef>
              <a:spcAft>
                <a:spcPts val="0"/>
              </a:spcAft>
              <a:buSzPts val="1100"/>
              <a:buNone/>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25</a:t>
            </a:fld>
            <a:endParaRPr lang="en-CA"/>
          </a:p>
        </p:txBody>
      </p:sp>
    </p:spTree>
    <p:extLst>
      <p:ext uri="{BB962C8B-B14F-4D97-AF65-F5344CB8AC3E}">
        <p14:creationId xmlns:p14="http://schemas.microsoft.com/office/powerpoint/2010/main" val="196289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Seasonality</a:t>
            </a:r>
          </a:p>
          <a:p>
            <a:pPr marL="330200" lvl="0" indent="-171450" algn="l" rtl="0">
              <a:spcBef>
                <a:spcPts val="0"/>
              </a:spcBef>
              <a:spcAft>
                <a:spcPts val="0"/>
              </a:spcAft>
              <a:buSzPts val="1100"/>
              <a:buFont typeface="Arial" panose="020B0604020202020204" pitchFamily="34" charset="0"/>
              <a:buChar char="•"/>
            </a:pPr>
            <a:r>
              <a:rPr lang="en-US" dirty="0"/>
              <a:t>Repeating pattern in the time series.</a:t>
            </a:r>
          </a:p>
          <a:p>
            <a:pPr marL="330200" lvl="0" indent="-171450" algn="l" rtl="0">
              <a:spcBef>
                <a:spcPts val="0"/>
              </a:spcBef>
              <a:spcAft>
                <a:spcPts val="0"/>
              </a:spcAft>
              <a:buSzPts val="1100"/>
              <a:buFont typeface="Arial" panose="020B0604020202020204" pitchFamily="34" charset="0"/>
              <a:buChar char="•"/>
            </a:pPr>
            <a:r>
              <a:rPr lang="en-US" dirty="0"/>
              <a:t>Can happen at any timescale.</a:t>
            </a:r>
          </a:p>
          <a:p>
            <a:pPr marL="787400" lvl="1" indent="-171450" algn="l" rtl="0">
              <a:spcBef>
                <a:spcPts val="0"/>
              </a:spcBef>
              <a:spcAft>
                <a:spcPts val="0"/>
              </a:spcAft>
              <a:buSzPts val="1100"/>
              <a:buFont typeface="Arial" panose="020B0604020202020204" pitchFamily="34" charset="0"/>
              <a:buChar char="•"/>
            </a:pPr>
            <a:r>
              <a:rPr lang="en-US" dirty="0"/>
              <a:t>The weather obviously has a seasonal affect at the timescale of a year, going between summer and winter. The actual seasons.</a:t>
            </a:r>
          </a:p>
          <a:p>
            <a:pPr marL="787400" lvl="1" indent="-171450" algn="l" rtl="0">
              <a:spcBef>
                <a:spcPts val="0"/>
              </a:spcBef>
              <a:spcAft>
                <a:spcPts val="0"/>
              </a:spcAft>
              <a:buSzPts val="1100"/>
              <a:buFont typeface="Arial" panose="020B0604020202020204" pitchFamily="34" charset="0"/>
              <a:buChar char="•"/>
            </a:pPr>
            <a:r>
              <a:rPr lang="en-US" dirty="0"/>
              <a:t>Stock prices have seasonal factors going on at the scale of days. There is a rough pattern from open to close of how the price changes, although it is a relatively weak effect.</a:t>
            </a:r>
          </a:p>
          <a:p>
            <a:pPr marL="330200" lvl="0" indent="-171450" algn="l" rtl="0">
              <a:spcBef>
                <a:spcPts val="0"/>
              </a:spcBef>
              <a:spcAft>
                <a:spcPts val="0"/>
              </a:spcAft>
              <a:buSzPts val="1100"/>
              <a:buFont typeface="Arial" panose="020B0604020202020204" pitchFamily="34" charset="0"/>
              <a:buChar char="•"/>
            </a:pPr>
            <a:r>
              <a:rPr lang="en-US" dirty="0"/>
              <a:t>A time series can have different seasonal effects at multiple timescales. </a:t>
            </a:r>
          </a:p>
          <a:p>
            <a:pPr marL="787400" lvl="1" indent="-171450" algn="l" rtl="0">
              <a:spcBef>
                <a:spcPts val="0"/>
              </a:spcBef>
              <a:spcAft>
                <a:spcPts val="0"/>
              </a:spcAft>
              <a:buSzPts val="1100"/>
              <a:buFont typeface="Arial" panose="020B0604020202020204" pitchFamily="34" charset="0"/>
              <a:buChar char="•"/>
            </a:pPr>
            <a:r>
              <a:rPr lang="en-US" dirty="0"/>
              <a:t>The weather also fluctuates over a much larger period, which is what causes ice ages and warmer periods.</a:t>
            </a:r>
          </a:p>
          <a:p>
            <a:pPr marL="330200" lvl="0" indent="-171450" algn="l" rtl="0">
              <a:spcBef>
                <a:spcPts val="0"/>
              </a:spcBef>
              <a:spcAft>
                <a:spcPts val="0"/>
              </a:spcAft>
              <a:buSzPts val="1100"/>
              <a:buFont typeface="Arial" panose="020B0604020202020204" pitchFamily="34" charset="0"/>
              <a:buChar char="•"/>
            </a:pPr>
            <a:r>
              <a:rPr lang="en-US" dirty="0"/>
              <a:t>Multiple trends at several timescales can make seasonality very difficult to model, especially when the seasonal effects are independent and not in phase of one another, because they all get mixed up.</a:t>
            </a:r>
          </a:p>
        </p:txBody>
      </p:sp>
      <p:sp>
        <p:nvSpPr>
          <p:cNvPr id="4" name="Slide Number Placeholder 3"/>
          <p:cNvSpPr>
            <a:spLocks noGrp="1"/>
          </p:cNvSpPr>
          <p:nvPr>
            <p:ph type="sldNum" sz="quarter" idx="5"/>
          </p:nvPr>
        </p:nvSpPr>
        <p:spPr/>
        <p:txBody>
          <a:bodyPr/>
          <a:lstStyle/>
          <a:p>
            <a:fld id="{CF3CB890-F3A8-48FF-A7CA-E9ABF33443C2}" type="slidenum">
              <a:rPr lang="en-CA" smtClean="0"/>
              <a:t>26</a:t>
            </a:fld>
            <a:endParaRPr lang="en-CA"/>
          </a:p>
        </p:txBody>
      </p:sp>
    </p:spTree>
    <p:extLst>
      <p:ext uri="{BB962C8B-B14F-4D97-AF65-F5344CB8AC3E}">
        <p14:creationId xmlns:p14="http://schemas.microsoft.com/office/powerpoint/2010/main" val="620619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Residual (noise)</a:t>
            </a:r>
          </a:p>
          <a:p>
            <a:pPr marL="330200" lvl="0" indent="-171450" algn="l" rtl="0">
              <a:spcBef>
                <a:spcPts val="0"/>
              </a:spcBef>
              <a:spcAft>
                <a:spcPts val="0"/>
              </a:spcAft>
              <a:buSzPts val="1100"/>
              <a:buFont typeface="Arial" panose="020B0604020202020204" pitchFamily="34" charset="0"/>
              <a:buChar char="•"/>
            </a:pPr>
            <a:r>
              <a:rPr lang="en-US" dirty="0"/>
              <a:t>Everything that’s left. Short-term effects, noise in the data that you can’t model, contributions from factors outside of the time series itself, or short-term correlations in the data.</a:t>
            </a:r>
          </a:p>
          <a:p>
            <a:pPr marL="330200" lvl="0" indent="-171450" algn="l" rtl="0">
              <a:spcBef>
                <a:spcPts val="0"/>
              </a:spcBef>
              <a:spcAft>
                <a:spcPts val="0"/>
              </a:spcAft>
              <a:buSzPts val="1100"/>
              <a:buFont typeface="Arial" panose="020B0604020202020204" pitchFamily="34" charset="0"/>
              <a:buChar char="•"/>
            </a:pPr>
            <a:r>
              <a:rPr lang="en-US" dirty="0"/>
              <a:t>For instance, if you were modeling the stock market, day-to-day </a:t>
            </a:r>
            <a:r>
              <a:rPr lang="en-US" dirty="0" err="1"/>
              <a:t>rumours</a:t>
            </a:r>
            <a:r>
              <a:rPr lang="en-US" dirty="0"/>
              <a:t> and emotions causing price fluctuations would not play a part in the long-term trend and wouldn’t have any seasonal pattern.</a:t>
            </a:r>
          </a:p>
        </p:txBody>
      </p:sp>
      <p:sp>
        <p:nvSpPr>
          <p:cNvPr id="4" name="Slide Number Placeholder 3"/>
          <p:cNvSpPr>
            <a:spLocks noGrp="1"/>
          </p:cNvSpPr>
          <p:nvPr>
            <p:ph type="sldNum" sz="quarter" idx="5"/>
          </p:nvPr>
        </p:nvSpPr>
        <p:spPr/>
        <p:txBody>
          <a:bodyPr/>
          <a:lstStyle/>
          <a:p>
            <a:fld id="{CF3CB890-F3A8-48FF-A7CA-E9ABF33443C2}" type="slidenum">
              <a:rPr lang="en-CA" smtClean="0"/>
              <a:t>27</a:t>
            </a:fld>
            <a:endParaRPr lang="en-CA"/>
          </a:p>
        </p:txBody>
      </p:sp>
    </p:spTree>
    <p:extLst>
      <p:ext uri="{BB962C8B-B14F-4D97-AF65-F5344CB8AC3E}">
        <p14:creationId xmlns:p14="http://schemas.microsoft.com/office/powerpoint/2010/main" val="179569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Additive:</a:t>
            </a:r>
          </a:p>
          <a:p>
            <a:pPr marL="330200" lvl="0" indent="-171450" algn="l" rtl="0">
              <a:spcBef>
                <a:spcPts val="0"/>
              </a:spcBef>
              <a:spcAft>
                <a:spcPts val="0"/>
              </a:spcAft>
              <a:buSzPts val="1100"/>
              <a:buFont typeface="Arial" panose="020B0604020202020204" pitchFamily="34" charset="0"/>
              <a:buChar char="•"/>
            </a:pPr>
            <a:r>
              <a:rPr lang="en-US" dirty="0"/>
              <a:t>Find trend using Moving Average, for example</a:t>
            </a:r>
          </a:p>
          <a:p>
            <a:pPr marL="330200" lvl="0" indent="-171450" algn="l" rtl="0">
              <a:spcBef>
                <a:spcPts val="0"/>
              </a:spcBef>
              <a:spcAft>
                <a:spcPts val="0"/>
              </a:spcAft>
              <a:buSzPts val="1100"/>
              <a:buFont typeface="Arial" panose="020B0604020202020204" pitchFamily="34" charset="0"/>
              <a:buChar char="•"/>
            </a:pPr>
            <a:r>
              <a:rPr lang="en-US" dirty="0"/>
              <a:t>Find residuals by breaking up into seasonal chunks (periods). Can then average across seasons, and difference is residuals.</a:t>
            </a:r>
          </a:p>
          <a:p>
            <a:pPr marL="330200" lvl="0" indent="-171450" algn="l" rtl="0">
              <a:spcBef>
                <a:spcPts val="0"/>
              </a:spcBef>
              <a:spcAft>
                <a:spcPts val="0"/>
              </a:spcAft>
              <a:buSzPts val="1100"/>
              <a:buFont typeface="Arial" panose="020B0604020202020204" pitchFamily="34" charset="0"/>
              <a:buChar char="•"/>
            </a:pPr>
            <a:r>
              <a:rPr lang="en-US" dirty="0"/>
              <a:t>Difficult in practice. Algorithms with many parameters will do this for you (and parameters can be learned).</a:t>
            </a:r>
          </a:p>
        </p:txBody>
      </p:sp>
      <p:sp>
        <p:nvSpPr>
          <p:cNvPr id="4" name="Slide Number Placeholder 3"/>
          <p:cNvSpPr>
            <a:spLocks noGrp="1"/>
          </p:cNvSpPr>
          <p:nvPr>
            <p:ph type="sldNum" sz="quarter" idx="5"/>
          </p:nvPr>
        </p:nvSpPr>
        <p:spPr/>
        <p:txBody>
          <a:bodyPr/>
          <a:lstStyle/>
          <a:p>
            <a:fld id="{CF3CB890-F3A8-48FF-A7CA-E9ABF33443C2}" type="slidenum">
              <a:rPr lang="en-CA" smtClean="0"/>
              <a:t>28</a:t>
            </a:fld>
            <a:endParaRPr lang="en-CA"/>
          </a:p>
        </p:txBody>
      </p:sp>
    </p:spTree>
    <p:extLst>
      <p:ext uri="{BB962C8B-B14F-4D97-AF65-F5344CB8AC3E}">
        <p14:creationId xmlns:p14="http://schemas.microsoft.com/office/powerpoint/2010/main" val="324701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Multiplicative:</a:t>
            </a:r>
          </a:p>
          <a:p>
            <a:pPr marL="330200" lvl="0" indent="-171450" algn="l" rtl="0">
              <a:spcBef>
                <a:spcPts val="0"/>
              </a:spcBef>
              <a:spcAft>
                <a:spcPts val="0"/>
              </a:spcAft>
              <a:buSzPts val="1100"/>
              <a:buFont typeface="Arial" panose="020B0604020202020204" pitchFamily="34" charset="0"/>
              <a:buChar char="•"/>
            </a:pPr>
            <a:r>
              <a:rPr lang="en-US" dirty="0"/>
              <a:t>Typically, as trend increases (decreases), it looks like seasonal and residual effects also increase (decrease)</a:t>
            </a:r>
          </a:p>
          <a:p>
            <a:pPr marL="330200" lvl="0" indent="-171450" algn="l" rtl="0">
              <a:spcBef>
                <a:spcPts val="0"/>
              </a:spcBef>
              <a:spcAft>
                <a:spcPts val="0"/>
              </a:spcAft>
              <a:buSzPts val="11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29</a:t>
            </a:fld>
            <a:endParaRPr lang="en-CA"/>
          </a:p>
        </p:txBody>
      </p:sp>
    </p:spTree>
    <p:extLst>
      <p:ext uri="{BB962C8B-B14F-4D97-AF65-F5344CB8AC3E}">
        <p14:creationId xmlns:p14="http://schemas.microsoft.com/office/powerpoint/2010/main" val="3911762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200" lvl="0" indent="-171450" algn="l" rtl="0">
              <a:spcBef>
                <a:spcPts val="0"/>
              </a:spcBef>
              <a:spcAft>
                <a:spcPts val="0"/>
              </a:spcAft>
              <a:buSzPts val="11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30</a:t>
            </a:fld>
            <a:endParaRPr lang="en-CA"/>
          </a:p>
        </p:txBody>
      </p:sp>
    </p:spTree>
    <p:extLst>
      <p:ext uri="{BB962C8B-B14F-4D97-AF65-F5344CB8AC3E}">
        <p14:creationId xmlns:p14="http://schemas.microsoft.com/office/powerpoint/2010/main" val="35706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Multi-dimensional: MEG and Video</a:t>
            </a:r>
          </a:p>
          <a:p>
            <a:r>
              <a:rPr lang="en-CA" dirty="0"/>
              <a:t>We will assume univariate case</a:t>
            </a:r>
          </a:p>
        </p:txBody>
      </p:sp>
      <p:sp>
        <p:nvSpPr>
          <p:cNvPr id="4" name="Slide Number Placeholder 3"/>
          <p:cNvSpPr>
            <a:spLocks noGrp="1"/>
          </p:cNvSpPr>
          <p:nvPr>
            <p:ph type="sldNum" sz="quarter" idx="5"/>
          </p:nvPr>
        </p:nvSpPr>
        <p:spPr/>
        <p:txBody>
          <a:bodyPr/>
          <a:lstStyle/>
          <a:p>
            <a:fld id="{CF3CB890-F3A8-48FF-A7CA-E9ABF33443C2}" type="slidenum">
              <a:rPr lang="en-CA" smtClean="0"/>
              <a:t>4</a:t>
            </a:fld>
            <a:endParaRPr lang="en-CA"/>
          </a:p>
        </p:txBody>
      </p:sp>
    </p:spTree>
    <p:extLst>
      <p:ext uri="{BB962C8B-B14F-4D97-AF65-F5344CB8AC3E}">
        <p14:creationId xmlns:p14="http://schemas.microsoft.com/office/powerpoint/2010/main" val="1599381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31</a:t>
            </a:fld>
            <a:endParaRPr lang="en-CA"/>
          </a:p>
        </p:txBody>
      </p:sp>
    </p:spTree>
    <p:extLst>
      <p:ext uri="{BB962C8B-B14F-4D97-AF65-F5344CB8AC3E}">
        <p14:creationId xmlns:p14="http://schemas.microsoft.com/office/powerpoint/2010/main" val="2834754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32</a:t>
            </a:fld>
            <a:endParaRPr lang="en-CA"/>
          </a:p>
        </p:txBody>
      </p:sp>
    </p:spTree>
    <p:extLst>
      <p:ext uri="{BB962C8B-B14F-4D97-AF65-F5344CB8AC3E}">
        <p14:creationId xmlns:p14="http://schemas.microsoft.com/office/powerpoint/2010/main" val="3736897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33</a:t>
            </a:fld>
            <a:endParaRPr lang="en-CA"/>
          </a:p>
        </p:txBody>
      </p:sp>
    </p:spTree>
    <p:extLst>
      <p:ext uri="{BB962C8B-B14F-4D97-AF65-F5344CB8AC3E}">
        <p14:creationId xmlns:p14="http://schemas.microsoft.com/office/powerpoint/2010/main" val="3231963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Blue = null hypothesis</a:t>
            </a:r>
          </a:p>
          <a:p>
            <a:pPr marL="158750" lvl="0" indent="0" algn="l" rtl="0">
              <a:spcBef>
                <a:spcPts val="0"/>
              </a:spcBef>
              <a:spcAft>
                <a:spcPts val="0"/>
              </a:spcAft>
              <a:buSzPts val="1100"/>
              <a:buFont typeface="Arial" panose="020B0604020202020204" pitchFamily="34" charset="0"/>
              <a:buNone/>
            </a:pPr>
            <a:r>
              <a:rPr lang="en-US" dirty="0"/>
              <a:t>Black = data</a:t>
            </a:r>
          </a:p>
        </p:txBody>
      </p:sp>
      <p:sp>
        <p:nvSpPr>
          <p:cNvPr id="4" name="Slide Number Placeholder 3"/>
          <p:cNvSpPr>
            <a:spLocks noGrp="1"/>
          </p:cNvSpPr>
          <p:nvPr>
            <p:ph type="sldNum" sz="quarter" idx="5"/>
          </p:nvPr>
        </p:nvSpPr>
        <p:spPr/>
        <p:txBody>
          <a:bodyPr/>
          <a:lstStyle/>
          <a:p>
            <a:fld id="{CF3CB890-F3A8-48FF-A7CA-E9ABF33443C2}" type="slidenum">
              <a:rPr lang="en-CA" smtClean="0"/>
              <a:t>34</a:t>
            </a:fld>
            <a:endParaRPr lang="en-CA"/>
          </a:p>
        </p:txBody>
      </p:sp>
    </p:spTree>
    <p:extLst>
      <p:ext uri="{BB962C8B-B14F-4D97-AF65-F5344CB8AC3E}">
        <p14:creationId xmlns:p14="http://schemas.microsoft.com/office/powerpoint/2010/main" val="2595469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Blue = null hypothesis</a:t>
            </a:r>
          </a:p>
          <a:p>
            <a:pPr marL="158750" lvl="0" indent="0" algn="l" rtl="0">
              <a:spcBef>
                <a:spcPts val="0"/>
              </a:spcBef>
              <a:spcAft>
                <a:spcPts val="0"/>
              </a:spcAft>
              <a:buSzPts val="1100"/>
              <a:buFont typeface="Arial" panose="020B0604020202020204" pitchFamily="34" charset="0"/>
              <a:buNone/>
            </a:pPr>
            <a:r>
              <a:rPr lang="en-US" dirty="0"/>
              <a:t>Black = data</a:t>
            </a:r>
          </a:p>
        </p:txBody>
      </p:sp>
      <p:sp>
        <p:nvSpPr>
          <p:cNvPr id="4" name="Slide Number Placeholder 3"/>
          <p:cNvSpPr>
            <a:spLocks noGrp="1"/>
          </p:cNvSpPr>
          <p:nvPr>
            <p:ph type="sldNum" sz="quarter" idx="5"/>
          </p:nvPr>
        </p:nvSpPr>
        <p:spPr/>
        <p:txBody>
          <a:bodyPr/>
          <a:lstStyle/>
          <a:p>
            <a:fld id="{CF3CB890-F3A8-48FF-A7CA-E9ABF33443C2}" type="slidenum">
              <a:rPr lang="en-CA" smtClean="0"/>
              <a:t>35</a:t>
            </a:fld>
            <a:endParaRPr lang="en-CA"/>
          </a:p>
        </p:txBody>
      </p:sp>
    </p:spTree>
    <p:extLst>
      <p:ext uri="{BB962C8B-B14F-4D97-AF65-F5344CB8AC3E}">
        <p14:creationId xmlns:p14="http://schemas.microsoft.com/office/powerpoint/2010/main" val="1722090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36</a:t>
            </a:fld>
            <a:endParaRPr lang="en-CA"/>
          </a:p>
        </p:txBody>
      </p:sp>
    </p:spTree>
    <p:extLst>
      <p:ext uri="{BB962C8B-B14F-4D97-AF65-F5344CB8AC3E}">
        <p14:creationId xmlns:p14="http://schemas.microsoft.com/office/powerpoint/2010/main" val="2408662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Use ADF test after trying these things to again test for stationarity.</a:t>
            </a:r>
          </a:p>
        </p:txBody>
      </p:sp>
      <p:sp>
        <p:nvSpPr>
          <p:cNvPr id="4" name="Slide Number Placeholder 3"/>
          <p:cNvSpPr>
            <a:spLocks noGrp="1"/>
          </p:cNvSpPr>
          <p:nvPr>
            <p:ph type="sldNum" sz="quarter" idx="5"/>
          </p:nvPr>
        </p:nvSpPr>
        <p:spPr/>
        <p:txBody>
          <a:bodyPr/>
          <a:lstStyle/>
          <a:p>
            <a:fld id="{CF3CB890-F3A8-48FF-A7CA-E9ABF33443C2}" type="slidenum">
              <a:rPr lang="en-CA" smtClean="0"/>
              <a:t>37</a:t>
            </a:fld>
            <a:endParaRPr lang="en-CA"/>
          </a:p>
        </p:txBody>
      </p:sp>
    </p:spTree>
    <p:extLst>
      <p:ext uri="{BB962C8B-B14F-4D97-AF65-F5344CB8AC3E}">
        <p14:creationId xmlns:p14="http://schemas.microsoft.com/office/powerpoint/2010/main" val="2362082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Font typeface="Arial" panose="020B0604020202020204" pitchFamily="34" charset="0"/>
              <a:buNone/>
            </a:pPr>
            <a:r>
              <a:rPr lang="en-US" dirty="0"/>
              <a:t>Use ADF test after trying these things to again test for stationarity.</a:t>
            </a:r>
          </a:p>
          <a:p>
            <a:pPr marL="158750" lvl="0" indent="0" algn="l" rtl="0">
              <a:spcBef>
                <a:spcPts val="0"/>
              </a:spcBef>
              <a:spcAft>
                <a:spcPts val="0"/>
              </a:spcAft>
              <a:buSzPts val="1100"/>
              <a:buFont typeface="Arial" panose="020B0604020202020204" pitchFamily="34" charset="0"/>
              <a:buNone/>
            </a:pPr>
            <a:r>
              <a:rPr lang="en-US" dirty="0"/>
              <a:t>After training and making predictions on decomposed/differenced/transformed data, you will need to recompose/inverse-difference/inverse-transform back to your original domain.</a:t>
            </a:r>
          </a:p>
        </p:txBody>
      </p:sp>
      <p:sp>
        <p:nvSpPr>
          <p:cNvPr id="4" name="Slide Number Placeholder 3"/>
          <p:cNvSpPr>
            <a:spLocks noGrp="1"/>
          </p:cNvSpPr>
          <p:nvPr>
            <p:ph type="sldNum" sz="quarter" idx="5"/>
          </p:nvPr>
        </p:nvSpPr>
        <p:spPr/>
        <p:txBody>
          <a:bodyPr/>
          <a:lstStyle/>
          <a:p>
            <a:fld id="{CF3CB890-F3A8-48FF-A7CA-E9ABF33443C2}" type="slidenum">
              <a:rPr lang="en-CA" smtClean="0"/>
              <a:t>38</a:t>
            </a:fld>
            <a:endParaRPr lang="en-CA"/>
          </a:p>
        </p:txBody>
      </p:sp>
    </p:spTree>
    <p:extLst>
      <p:ext uri="{BB962C8B-B14F-4D97-AF65-F5344CB8AC3E}">
        <p14:creationId xmlns:p14="http://schemas.microsoft.com/office/powerpoint/2010/main" val="406708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Clouds at the bottom show 95% confidence intervals. If a correlation is greater than those, then we can say we are confident that correlation is real and not a fluke in the data.</a:t>
            </a:r>
          </a:p>
          <a:p>
            <a:pPr marL="158750" lvl="0" indent="0" algn="l" rtl="0">
              <a:spcBef>
                <a:spcPts val="0"/>
              </a:spcBef>
              <a:spcAft>
                <a:spcPts val="0"/>
              </a:spcAft>
              <a:buSzPts val="1100"/>
              <a:buFont typeface="Arial" panose="020B0604020202020204" pitchFamily="34" charset="0"/>
              <a:buNone/>
            </a:pPr>
            <a:r>
              <a:rPr lang="en-US" dirty="0"/>
              <a:t>Autocorrelation vs Partial Autocorrelation example:</a:t>
            </a:r>
          </a:p>
          <a:p>
            <a:pPr marL="330200" lvl="0" indent="-171450" algn="l" rtl="0">
              <a:spcBef>
                <a:spcPts val="0"/>
              </a:spcBef>
              <a:spcAft>
                <a:spcPts val="0"/>
              </a:spcAft>
              <a:buSzPts val="1100"/>
              <a:buFont typeface="Arial" panose="020B0604020202020204" pitchFamily="34" charset="0"/>
              <a:buChar char="•"/>
            </a:pPr>
            <a:r>
              <a:rPr lang="en-US" dirty="0"/>
              <a:t>Two effects on </a:t>
            </a:r>
            <a:r>
              <a:rPr lang="en-US" dirty="0" err="1"/>
              <a:t>y</a:t>
            </a:r>
            <a:r>
              <a:rPr lang="en-US" baseline="-25000" dirty="0" err="1"/>
              <a:t>t</a:t>
            </a:r>
            <a:endParaRPr lang="en-US" baseline="-25000" dirty="0"/>
          </a:p>
          <a:p>
            <a:pPr marL="330200" marR="0" lvl="0" indent="-17145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dirty="0"/>
              <a:t>AC both paths, PAC just direct path.</a:t>
            </a:r>
            <a:endParaRPr lang="en-US" baseline="-25000" dirty="0"/>
          </a:p>
          <a:p>
            <a:pPr marL="330200" lvl="0" indent="-171450" algn="l" rtl="0">
              <a:spcBef>
                <a:spcPts val="0"/>
              </a:spcBef>
              <a:spcAft>
                <a:spcPts val="0"/>
              </a:spcAft>
              <a:buSzPts val="1100"/>
              <a:buFont typeface="Arial" panose="020B0604020202020204" pitchFamily="34" charset="0"/>
              <a:buChar char="•"/>
            </a:pPr>
            <a:r>
              <a:rPr lang="en-US" dirty="0"/>
              <a:t>Weather today vs yesterday vs two days ago</a:t>
            </a:r>
          </a:p>
          <a:p>
            <a:pPr marL="330200" lvl="0" indent="-171450" algn="l" rtl="0">
              <a:spcBef>
                <a:spcPts val="0"/>
              </a:spcBef>
              <a:spcAft>
                <a:spcPts val="0"/>
              </a:spcAft>
              <a:buSzPts val="1100"/>
              <a:buFont typeface="Arial" panose="020B0604020202020204" pitchFamily="34" charset="0"/>
              <a:buChar char="•"/>
            </a:pPr>
            <a:r>
              <a:rPr lang="en-US" dirty="0"/>
              <a:t>GDP for USA, CANADA, JAPAN</a:t>
            </a:r>
          </a:p>
        </p:txBody>
      </p:sp>
      <p:sp>
        <p:nvSpPr>
          <p:cNvPr id="4" name="Slide Number Placeholder 3"/>
          <p:cNvSpPr>
            <a:spLocks noGrp="1"/>
          </p:cNvSpPr>
          <p:nvPr>
            <p:ph type="sldNum" sz="quarter" idx="5"/>
          </p:nvPr>
        </p:nvSpPr>
        <p:spPr/>
        <p:txBody>
          <a:bodyPr/>
          <a:lstStyle/>
          <a:p>
            <a:fld id="{CF3CB890-F3A8-48FF-A7CA-E9ABF33443C2}" type="slidenum">
              <a:rPr lang="en-CA" smtClean="0"/>
              <a:t>39</a:t>
            </a:fld>
            <a:endParaRPr lang="en-CA"/>
          </a:p>
        </p:txBody>
      </p:sp>
    </p:spTree>
    <p:extLst>
      <p:ext uri="{BB962C8B-B14F-4D97-AF65-F5344CB8AC3E}">
        <p14:creationId xmlns:p14="http://schemas.microsoft.com/office/powerpoint/2010/main" val="2045948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Clouds at the bottom show 95% confidence intervals. If a correlation is greater than those, then we can say we are confident that correlation is real and not a fluke in the data.</a:t>
            </a:r>
          </a:p>
          <a:p>
            <a:pPr marL="158750" lvl="0" indent="0" algn="l" rtl="0">
              <a:spcBef>
                <a:spcPts val="0"/>
              </a:spcBef>
              <a:spcAft>
                <a:spcPts val="0"/>
              </a:spcAft>
              <a:buSzPts val="1100"/>
              <a:buFont typeface="Arial" panose="020B0604020202020204" pitchFamily="34" charset="0"/>
              <a:buNone/>
            </a:pPr>
            <a:r>
              <a:rPr lang="en-US" dirty="0"/>
              <a:t>Autocorrelation vs Partial Autocorrelation example:</a:t>
            </a:r>
          </a:p>
          <a:p>
            <a:pPr marL="330200" lvl="0" indent="-171450" algn="l" rtl="0">
              <a:spcBef>
                <a:spcPts val="0"/>
              </a:spcBef>
              <a:spcAft>
                <a:spcPts val="0"/>
              </a:spcAft>
              <a:buSzPts val="1100"/>
              <a:buFont typeface="Arial" panose="020B0604020202020204" pitchFamily="34" charset="0"/>
              <a:buChar char="•"/>
            </a:pPr>
            <a:r>
              <a:rPr lang="en-US" dirty="0"/>
              <a:t>Two effects on </a:t>
            </a:r>
            <a:r>
              <a:rPr lang="en-US" dirty="0" err="1"/>
              <a:t>y</a:t>
            </a:r>
            <a:r>
              <a:rPr lang="en-US" baseline="-25000" dirty="0" err="1"/>
              <a:t>t</a:t>
            </a:r>
            <a:endParaRPr lang="en-US" baseline="-25000" dirty="0"/>
          </a:p>
          <a:p>
            <a:pPr marL="330200" marR="0" lvl="0" indent="-17145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dirty="0"/>
              <a:t>AC both paths, PAC just direct path.</a:t>
            </a:r>
            <a:endParaRPr lang="en-US" baseline="-25000" dirty="0"/>
          </a:p>
          <a:p>
            <a:pPr marL="330200" lvl="0" indent="-171450" algn="l" rtl="0">
              <a:spcBef>
                <a:spcPts val="0"/>
              </a:spcBef>
              <a:spcAft>
                <a:spcPts val="0"/>
              </a:spcAft>
              <a:buSzPts val="1100"/>
              <a:buFont typeface="Arial" panose="020B0604020202020204" pitchFamily="34" charset="0"/>
              <a:buChar char="•"/>
            </a:pPr>
            <a:r>
              <a:rPr lang="en-US" dirty="0"/>
              <a:t>Weather today vs yesterday vs two days ago</a:t>
            </a:r>
          </a:p>
          <a:p>
            <a:pPr marL="330200" lvl="0" indent="-171450" algn="l" rtl="0">
              <a:spcBef>
                <a:spcPts val="0"/>
              </a:spcBef>
              <a:spcAft>
                <a:spcPts val="0"/>
              </a:spcAft>
              <a:buSzPts val="1100"/>
              <a:buFont typeface="Arial" panose="020B0604020202020204" pitchFamily="34" charset="0"/>
              <a:buChar char="•"/>
            </a:pPr>
            <a:r>
              <a:rPr lang="en-US" dirty="0"/>
              <a:t>GDP for USA, CANADA, JAPAN</a:t>
            </a:r>
          </a:p>
        </p:txBody>
      </p:sp>
      <p:sp>
        <p:nvSpPr>
          <p:cNvPr id="4" name="Slide Number Placeholder 3"/>
          <p:cNvSpPr>
            <a:spLocks noGrp="1"/>
          </p:cNvSpPr>
          <p:nvPr>
            <p:ph type="sldNum" sz="quarter" idx="5"/>
          </p:nvPr>
        </p:nvSpPr>
        <p:spPr/>
        <p:txBody>
          <a:bodyPr/>
          <a:lstStyle/>
          <a:p>
            <a:fld id="{CF3CB890-F3A8-48FF-A7CA-E9ABF33443C2}" type="slidenum">
              <a:rPr lang="en-CA" smtClean="0"/>
              <a:t>40</a:t>
            </a:fld>
            <a:endParaRPr lang="en-CA"/>
          </a:p>
        </p:txBody>
      </p:sp>
    </p:spTree>
    <p:extLst>
      <p:ext uri="{BB962C8B-B14F-4D97-AF65-F5344CB8AC3E}">
        <p14:creationId xmlns:p14="http://schemas.microsoft.com/office/powerpoint/2010/main" val="88857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Multi-dimensional: MEG and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will assume univariate case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5</a:t>
            </a:fld>
            <a:endParaRPr lang="en-CA"/>
          </a:p>
        </p:txBody>
      </p:sp>
    </p:spTree>
    <p:extLst>
      <p:ext uri="{BB962C8B-B14F-4D97-AF65-F5344CB8AC3E}">
        <p14:creationId xmlns:p14="http://schemas.microsoft.com/office/powerpoint/2010/main" val="385211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 simple time-series models, no longer state of the art. Neural networks have taken over.</a:t>
            </a:r>
          </a:p>
          <a:p>
            <a:r>
              <a:rPr lang="en-CA" dirty="0"/>
              <a:t>AR: basically linear regression</a:t>
            </a:r>
          </a:p>
          <a:p>
            <a:r>
              <a:rPr lang="en-CA" dirty="0"/>
              <a:t>MA: future values depend on the overall mean, some error, and the previous errors (residuals) (weather example)</a:t>
            </a:r>
          </a:p>
          <a:p>
            <a:pPr marL="171450" indent="-171450">
              <a:buFont typeface="Arial" panose="020B0604020202020204" pitchFamily="34" charset="0"/>
              <a:buChar char="•"/>
            </a:pPr>
            <a:r>
              <a:rPr lang="en-CA" dirty="0"/>
              <a:t>Mention stationarity</a:t>
            </a:r>
          </a:p>
          <a:p>
            <a:r>
              <a:rPr lang="en-CA" dirty="0"/>
              <a:t>ARMA: combination of both</a:t>
            </a:r>
          </a:p>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We are going to dive deeper into ARIMA</a:t>
            </a:r>
          </a:p>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Note:</a:t>
            </a:r>
          </a:p>
          <a:p>
            <a:pPr marL="330200" marR="0" lvl="0" indent="-17145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dirty="0"/>
              <a:t>AR(p) = ARIMA(p,0,0)</a:t>
            </a:r>
          </a:p>
          <a:p>
            <a:pPr marL="330200" marR="0" lvl="0" indent="-17145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dirty="0"/>
              <a:t>MA(q) = ARIMA(0,0,q)</a:t>
            </a:r>
          </a:p>
          <a:p>
            <a:pPr marL="330200" marR="0" lvl="0" indent="-171450" algn="l" defTabSz="914400" rtl="0" eaLnBrk="1" fontAlgn="auto" latinLnBrk="0" hangingPunct="1">
              <a:lnSpc>
                <a:spcPct val="100000"/>
              </a:lnSpc>
              <a:spcBef>
                <a:spcPts val="0"/>
              </a:spcBef>
              <a:spcAft>
                <a:spcPts val="0"/>
              </a:spcAft>
              <a:buClrTx/>
              <a:buSzPts val="1100"/>
              <a:buFont typeface="Arial" panose="020B0604020202020204" pitchFamily="34" charset="0"/>
              <a:buChar char="•"/>
              <a:tabLst/>
              <a:defRPr/>
            </a:pPr>
            <a:r>
              <a:rPr lang="en-US" dirty="0"/>
              <a:t>ARMA(</a:t>
            </a:r>
            <a:r>
              <a:rPr lang="en-US" dirty="0" err="1"/>
              <a:t>p,q</a:t>
            </a:r>
            <a:r>
              <a:rPr lang="en-US" dirty="0"/>
              <a:t>) = ARIMA(p,0,q)</a:t>
            </a:r>
          </a:p>
        </p:txBody>
      </p:sp>
      <p:sp>
        <p:nvSpPr>
          <p:cNvPr id="4" name="Slide Number Placeholder 3"/>
          <p:cNvSpPr>
            <a:spLocks noGrp="1"/>
          </p:cNvSpPr>
          <p:nvPr>
            <p:ph type="sldNum" sz="quarter" idx="5"/>
          </p:nvPr>
        </p:nvSpPr>
        <p:spPr/>
        <p:txBody>
          <a:bodyPr/>
          <a:lstStyle/>
          <a:p>
            <a:fld id="{CF3CB890-F3A8-48FF-A7CA-E9ABF33443C2}" type="slidenum">
              <a:rPr lang="en-CA" smtClean="0"/>
              <a:t>41</a:t>
            </a:fld>
            <a:endParaRPr lang="en-CA"/>
          </a:p>
        </p:txBody>
      </p:sp>
    </p:spTree>
    <p:extLst>
      <p:ext uri="{BB962C8B-B14F-4D97-AF65-F5344CB8AC3E}">
        <p14:creationId xmlns:p14="http://schemas.microsoft.com/office/powerpoint/2010/main" val="230249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42</a:t>
            </a:fld>
            <a:endParaRPr lang="en-CA"/>
          </a:p>
        </p:txBody>
      </p:sp>
    </p:spTree>
    <p:extLst>
      <p:ext uri="{BB962C8B-B14F-4D97-AF65-F5344CB8AC3E}">
        <p14:creationId xmlns:p14="http://schemas.microsoft.com/office/powerpoint/2010/main" val="288270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43</a:t>
            </a:fld>
            <a:endParaRPr lang="en-CA"/>
          </a:p>
        </p:txBody>
      </p:sp>
    </p:spTree>
    <p:extLst>
      <p:ext uri="{BB962C8B-B14F-4D97-AF65-F5344CB8AC3E}">
        <p14:creationId xmlns:p14="http://schemas.microsoft.com/office/powerpoint/2010/main" val="98642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44</a:t>
            </a:fld>
            <a:endParaRPr lang="en-CA"/>
          </a:p>
        </p:txBody>
      </p:sp>
    </p:spTree>
    <p:extLst>
      <p:ext uri="{BB962C8B-B14F-4D97-AF65-F5344CB8AC3E}">
        <p14:creationId xmlns:p14="http://schemas.microsoft.com/office/powerpoint/2010/main" val="3037335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45</a:t>
            </a:fld>
            <a:endParaRPr lang="en-CA"/>
          </a:p>
        </p:txBody>
      </p:sp>
    </p:spTree>
    <p:extLst>
      <p:ext uri="{BB962C8B-B14F-4D97-AF65-F5344CB8AC3E}">
        <p14:creationId xmlns:p14="http://schemas.microsoft.com/office/powerpoint/2010/main" val="3258962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F3CB890-F3A8-48FF-A7CA-E9ABF33443C2}" type="slidenum">
              <a:rPr lang="en-CA" smtClean="0"/>
              <a:t>46</a:t>
            </a:fld>
            <a:endParaRPr lang="en-CA"/>
          </a:p>
        </p:txBody>
      </p:sp>
    </p:spTree>
    <p:extLst>
      <p:ext uri="{BB962C8B-B14F-4D97-AF65-F5344CB8AC3E}">
        <p14:creationId xmlns:p14="http://schemas.microsoft.com/office/powerpoint/2010/main" val="1412443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ARIMA struggles with complex patterns and forecasting far into the future</a:t>
            </a:r>
          </a:p>
          <a:p>
            <a:pPr marL="158750" marR="0" lvl="0" indent="0" algn="l" defTabSz="914400" rtl="0" eaLnBrk="1" fontAlgn="auto" latinLnBrk="0" hangingPunct="1">
              <a:lnSpc>
                <a:spcPct val="100000"/>
              </a:lnSpc>
              <a:spcBef>
                <a:spcPts val="0"/>
              </a:spcBef>
              <a:spcAft>
                <a:spcPts val="0"/>
              </a:spcAft>
              <a:buClrTx/>
              <a:buSzPts val="1100"/>
              <a:buFont typeface="Arial" panose="020B0604020202020204" pitchFamily="34" charset="0"/>
              <a:buNone/>
              <a:tabLst/>
              <a:defRPr/>
            </a:pPr>
            <a:r>
              <a:rPr lang="en-US" dirty="0"/>
              <a:t>RNNs are good with sequence data (audio, text, time-series)</a:t>
            </a:r>
          </a:p>
          <a:p>
            <a:pPr marL="330200" marR="0" lvl="0" indent="-171450" algn="l" defTabSz="914400" rtl="0" eaLnBrk="1" fontAlgn="auto" latinLnBrk="0" hangingPunct="1">
              <a:lnSpc>
                <a:spcPct val="100000"/>
              </a:lnSpc>
              <a:spcBef>
                <a:spcPts val="0"/>
              </a:spcBef>
              <a:spcAft>
                <a:spcPts val="0"/>
              </a:spcAft>
              <a:buClrTx/>
              <a:buSzPts val="1100"/>
              <a:buFontTx/>
              <a:buChar char="-"/>
              <a:tabLst/>
              <a:defRPr/>
            </a:pPr>
            <a:r>
              <a:rPr lang="en-US" dirty="0"/>
              <a:t>Vanishing (exploding) gradient problem</a:t>
            </a:r>
          </a:p>
          <a:p>
            <a:pPr marL="330200" marR="0" lvl="0" indent="-171450" algn="l" defTabSz="914400" rtl="0" eaLnBrk="1" fontAlgn="auto" latinLnBrk="0" hangingPunct="1">
              <a:lnSpc>
                <a:spcPct val="100000"/>
              </a:lnSpc>
              <a:spcBef>
                <a:spcPts val="0"/>
              </a:spcBef>
              <a:spcAft>
                <a:spcPts val="0"/>
              </a:spcAft>
              <a:buClrTx/>
              <a:buSzPts val="1100"/>
              <a:buFontTx/>
              <a:buChar char="-"/>
              <a:tabLst/>
              <a:defRPr/>
            </a:pPr>
            <a:r>
              <a:rPr lang="en-US" dirty="0"/>
              <a:t>LSTM/GRU (long-short term memory, gated recurrent unit)</a:t>
            </a:r>
          </a:p>
          <a:p>
            <a:pPr marL="330200" marR="0" lvl="0" indent="-171450" algn="l" defTabSz="914400" rtl="0" eaLnBrk="1" fontAlgn="auto" latinLnBrk="0" hangingPunct="1">
              <a:lnSpc>
                <a:spcPct val="100000"/>
              </a:lnSpc>
              <a:spcBef>
                <a:spcPts val="0"/>
              </a:spcBef>
              <a:spcAft>
                <a:spcPts val="0"/>
              </a:spcAft>
              <a:buClrTx/>
              <a:buSzPts val="1100"/>
              <a:buFontTx/>
              <a:buChar char="-"/>
              <a:tabLst/>
              <a:defRPr/>
            </a:pPr>
            <a:r>
              <a:rPr lang="en-US" dirty="0"/>
              <a:t>More recently: transformers. Better performance and can utilize parallel programming.</a:t>
            </a:r>
          </a:p>
        </p:txBody>
      </p:sp>
      <p:sp>
        <p:nvSpPr>
          <p:cNvPr id="4" name="Slide Number Placeholder 3"/>
          <p:cNvSpPr>
            <a:spLocks noGrp="1"/>
          </p:cNvSpPr>
          <p:nvPr>
            <p:ph type="sldNum" sz="quarter" idx="5"/>
          </p:nvPr>
        </p:nvSpPr>
        <p:spPr/>
        <p:txBody>
          <a:bodyPr/>
          <a:lstStyle/>
          <a:p>
            <a:fld id="{CF3CB890-F3A8-48FF-A7CA-E9ABF33443C2}" type="slidenum">
              <a:rPr lang="en-CA" smtClean="0"/>
              <a:t>47</a:t>
            </a:fld>
            <a:endParaRPr lang="en-CA"/>
          </a:p>
        </p:txBody>
      </p:sp>
    </p:spTree>
    <p:extLst>
      <p:ext uri="{BB962C8B-B14F-4D97-AF65-F5344CB8AC3E}">
        <p14:creationId xmlns:p14="http://schemas.microsoft.com/office/powerpoint/2010/main" val="3471905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Multi-dimensional: MEG and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will assume univariate case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6</a:t>
            </a:fld>
            <a:endParaRPr lang="en-CA"/>
          </a:p>
        </p:txBody>
      </p:sp>
    </p:spTree>
    <p:extLst>
      <p:ext uri="{BB962C8B-B14F-4D97-AF65-F5344CB8AC3E}">
        <p14:creationId xmlns:p14="http://schemas.microsoft.com/office/powerpoint/2010/main" val="266304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Multi-dimensional: MEG and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will assume univariate case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7</a:t>
            </a:fld>
            <a:endParaRPr lang="en-CA"/>
          </a:p>
        </p:txBody>
      </p:sp>
    </p:spTree>
    <p:extLst>
      <p:ext uri="{BB962C8B-B14F-4D97-AF65-F5344CB8AC3E}">
        <p14:creationId xmlns:p14="http://schemas.microsoft.com/office/powerpoint/2010/main" val="297748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Multi-dimensional: MEG and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will assume univariate case</a:t>
            </a:r>
          </a:p>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8</a:t>
            </a:fld>
            <a:endParaRPr lang="en-CA"/>
          </a:p>
        </p:txBody>
      </p:sp>
    </p:spTree>
    <p:extLst>
      <p:ext uri="{BB962C8B-B14F-4D97-AF65-F5344CB8AC3E}">
        <p14:creationId xmlns:p14="http://schemas.microsoft.com/office/powerpoint/2010/main" val="171943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9</a:t>
            </a:fld>
            <a:endParaRPr lang="en-CA"/>
          </a:p>
        </p:txBody>
      </p:sp>
    </p:spTree>
    <p:extLst>
      <p:ext uri="{BB962C8B-B14F-4D97-AF65-F5344CB8AC3E}">
        <p14:creationId xmlns:p14="http://schemas.microsoft.com/office/powerpoint/2010/main" val="294705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10</a:t>
            </a:fld>
            <a:endParaRPr lang="en-CA"/>
          </a:p>
        </p:txBody>
      </p:sp>
    </p:spTree>
    <p:extLst>
      <p:ext uri="{BB962C8B-B14F-4D97-AF65-F5344CB8AC3E}">
        <p14:creationId xmlns:p14="http://schemas.microsoft.com/office/powerpoint/2010/main" val="15836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5D6F-0633-4AD8-8B90-3C6C8DEA0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6184CA-0892-4B36-AEA4-8E99F43D7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1B813FB-D9D4-4F2C-B1B1-D503DD41E8DD}"/>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AABAFFC4-52EA-42B6-9EF1-D236F30A32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B8F132-1BD2-4D09-8FF6-A5497608EC9E}"/>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328982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660F-47D8-4FCF-AB43-82B0BE49EF3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38F216-18F5-4C60-84EF-F4853496F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821333-95B1-49EE-A588-0250E12FB619}"/>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0D4A09D9-51D0-4C04-917D-1205A060750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38B152-44AF-470E-9D8D-B54F171EB518}"/>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95748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9040D-8EBD-46DF-86CE-AD08DE8863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B73B8BF-11E7-45D5-B9BC-24F480DEF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CC63EA-9A51-4151-8D0A-64B0B2ACB12E}"/>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2F153BBD-E043-4757-8272-E4AAED620B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EA0000-0772-4467-8FDF-F20159BE56C1}"/>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04349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E9CA-D341-41C6-9A3D-DC66FB62A57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E0B90A2-0A2B-45EE-8D10-E980FE9F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1EDDC5-5BE5-4E37-B246-9DFC33A096A6}"/>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E208C111-8E68-494E-B7ED-1ED6CF17C9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CA61BD-11AF-460C-83AC-B8200E2336D0}"/>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24473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4279-06B4-40F0-A25F-9FEE1ADA5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D9FCF3C-290C-4084-80AC-960167913D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99646-FE9D-4F7E-97A4-BD6B1275F323}"/>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BB5DB089-CCE5-48A2-870A-5C415A37C8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3A8786-79C4-420B-8324-3CF0A6709106}"/>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81616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A21F-A3B4-4311-924A-9D80DE679C5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F68554-1EB6-4BEC-A559-76833EA39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18212F-A420-42E6-8089-8C9E8891AC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D97902E-89EA-4A3D-9C27-14772AAF7FF8}"/>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6" name="Footer Placeholder 5">
            <a:extLst>
              <a:ext uri="{FF2B5EF4-FFF2-40B4-BE49-F238E27FC236}">
                <a16:creationId xmlns:a16="http://schemas.microsoft.com/office/drawing/2014/main" id="{33D8BCD2-8005-466D-A940-6471701174B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B6CF3CE-7159-464A-A35B-135CC364A814}"/>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4250985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9CCC-9920-4DFE-9D5F-3089A434D45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B155AD-B66D-461F-9193-651E1A6A7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D8DDB-56CD-47C8-956B-2857932BA4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1C45408-24F5-4CF8-BF20-6C96DF231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E63B9-0169-4C48-B49F-865967B22B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4B2FC3D-DEF0-4516-AF49-BD893EBC1D90}"/>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8" name="Footer Placeholder 7">
            <a:extLst>
              <a:ext uri="{FF2B5EF4-FFF2-40B4-BE49-F238E27FC236}">
                <a16:creationId xmlns:a16="http://schemas.microsoft.com/office/drawing/2014/main" id="{559C676A-B302-441B-96EB-044A660D798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0AFC159-D002-4EA9-B48F-4EF38653C4C3}"/>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55489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81A2-387A-41E9-9F9B-E891273A769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B016DB3-CE15-45A2-AB43-78CA639B9155}"/>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4" name="Footer Placeholder 3">
            <a:extLst>
              <a:ext uri="{FF2B5EF4-FFF2-40B4-BE49-F238E27FC236}">
                <a16:creationId xmlns:a16="http://schemas.microsoft.com/office/drawing/2014/main" id="{1BF4F620-7E25-4EA2-8886-468C969EB9A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6D2ADB-78E9-4560-820D-64C06005F6CE}"/>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6281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67FD8A-ECB0-4DFB-B5B4-FC44CF07AB3D}"/>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3" name="Footer Placeholder 2">
            <a:extLst>
              <a:ext uri="{FF2B5EF4-FFF2-40B4-BE49-F238E27FC236}">
                <a16:creationId xmlns:a16="http://schemas.microsoft.com/office/drawing/2014/main" id="{6713E699-6CA3-4D3A-9D1A-A318DF7542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E875C4D-86B4-4C27-8A6D-FCA2658E48AF}"/>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359580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79A4-CB3B-4795-91F7-B8F71DB52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FDF851-3A6B-4A64-A505-384955717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E828DF4-9DC7-457B-A538-9B94D2102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0DE23-1B4F-451E-8944-D98E35D98620}"/>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6" name="Footer Placeholder 5">
            <a:extLst>
              <a:ext uri="{FF2B5EF4-FFF2-40B4-BE49-F238E27FC236}">
                <a16:creationId xmlns:a16="http://schemas.microsoft.com/office/drawing/2014/main" id="{7DFAA079-C221-44D5-BBED-6D4B7DBE2B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A8BFBFD-F55E-4670-ADA2-7B81C5CFA7FD}"/>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56124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9-7D75-4F7B-A54F-EB032E6E9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15F0227-03B7-4134-A3D6-E90D58E05D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F301F72-D932-417A-B8E1-B8555C2FD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376B0-0E6B-4CE7-B781-0F3D4D0A851B}"/>
              </a:ext>
            </a:extLst>
          </p:cNvPr>
          <p:cNvSpPr>
            <a:spLocks noGrp="1"/>
          </p:cNvSpPr>
          <p:nvPr>
            <p:ph type="dt" sz="half" idx="10"/>
          </p:nvPr>
        </p:nvSpPr>
        <p:spPr/>
        <p:txBody>
          <a:bodyPr/>
          <a:lstStyle/>
          <a:p>
            <a:fld id="{832D6CA6-B9B0-44AA-B5AA-150D11000322}" type="datetimeFigureOut">
              <a:rPr lang="en-CA" smtClean="0"/>
              <a:t>2022-11-14</a:t>
            </a:fld>
            <a:endParaRPr lang="en-CA"/>
          </a:p>
        </p:txBody>
      </p:sp>
      <p:sp>
        <p:nvSpPr>
          <p:cNvPr id="6" name="Footer Placeholder 5">
            <a:extLst>
              <a:ext uri="{FF2B5EF4-FFF2-40B4-BE49-F238E27FC236}">
                <a16:creationId xmlns:a16="http://schemas.microsoft.com/office/drawing/2014/main" id="{D0CE0548-1F0E-4163-AA00-0D21FC564B6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EBC430-613F-4245-97EB-B3CBA89219C3}"/>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4333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C89F4-7E68-49D1-8359-D15DFFE36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600E63F-A889-4901-8CFE-BF8D915B4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1958524-AF1F-400B-AF08-219F6175D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D6CA6-B9B0-44AA-B5AA-150D11000322}" type="datetimeFigureOut">
              <a:rPr lang="en-CA" smtClean="0"/>
              <a:t>2022-11-14</a:t>
            </a:fld>
            <a:endParaRPr lang="en-CA"/>
          </a:p>
        </p:txBody>
      </p:sp>
      <p:sp>
        <p:nvSpPr>
          <p:cNvPr id="5" name="Footer Placeholder 4">
            <a:extLst>
              <a:ext uri="{FF2B5EF4-FFF2-40B4-BE49-F238E27FC236}">
                <a16:creationId xmlns:a16="http://schemas.microsoft.com/office/drawing/2014/main" id="{2BB4B765-097E-4690-B191-DA4BE63D6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7F5C364-8608-4BA1-ABB1-66FB333F4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68A99-4914-434C-A53A-195F485BAECE}" type="slidenum">
              <a:rPr lang="en-CA" smtClean="0"/>
              <a:t>‹#›</a:t>
            </a:fld>
            <a:endParaRPr lang="en-CA"/>
          </a:p>
        </p:txBody>
      </p:sp>
    </p:spTree>
    <p:extLst>
      <p:ext uri="{BB962C8B-B14F-4D97-AF65-F5344CB8AC3E}">
        <p14:creationId xmlns:p14="http://schemas.microsoft.com/office/powerpoint/2010/main" val="54583694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eremy-eng-s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machinelearningplus.com/time-series/augmented-dickey-fuller-tes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tats.stackexchange.com/a/7482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gif"/></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achinelearningmastery.com/time-series-prediction-lstm-recurrent-neural-networks-python-kera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173A91C5-7B5B-42A0-AC5D-14518D7F7EAD}"/>
              </a:ext>
            </a:extLst>
          </p:cNvPr>
          <p:cNvSpPr>
            <a:spLocks noGrp="1"/>
          </p:cNvSpPr>
          <p:nvPr>
            <p:ph type="ctrTitle"/>
          </p:nvPr>
        </p:nvSpPr>
        <p:spPr>
          <a:xfrm>
            <a:off x="3204642" y="2353641"/>
            <a:ext cx="5782716" cy="2150719"/>
          </a:xfrm>
          <a:noFill/>
        </p:spPr>
        <p:txBody>
          <a:bodyPr anchor="ctr">
            <a:normAutofit/>
          </a:bodyPr>
          <a:lstStyle/>
          <a:p>
            <a:r>
              <a:rPr lang="en-CA" sz="3600" dirty="0">
                <a:solidFill>
                  <a:srgbClr val="080808"/>
                </a:solidFill>
              </a:rPr>
              <a:t>W09D1 – Time Series I</a:t>
            </a:r>
          </a:p>
        </p:txBody>
      </p:sp>
      <p:sp>
        <p:nvSpPr>
          <p:cNvPr id="3" name="Subtitle 2">
            <a:extLst>
              <a:ext uri="{FF2B5EF4-FFF2-40B4-BE49-F238E27FC236}">
                <a16:creationId xmlns:a16="http://schemas.microsoft.com/office/drawing/2014/main" id="{39FD4A5A-AC59-4D95-9838-B020A522E57C}"/>
              </a:ext>
            </a:extLst>
          </p:cNvPr>
          <p:cNvSpPr>
            <a:spLocks noGrp="1"/>
          </p:cNvSpPr>
          <p:nvPr>
            <p:ph type="subTitle" idx="1"/>
          </p:nvPr>
        </p:nvSpPr>
        <p:spPr>
          <a:xfrm>
            <a:off x="4439633" y="4518923"/>
            <a:ext cx="3312734" cy="1141851"/>
          </a:xfrm>
          <a:noFill/>
        </p:spPr>
        <p:txBody>
          <a:bodyPr>
            <a:normAutofit/>
          </a:bodyPr>
          <a:lstStyle/>
          <a:p>
            <a:r>
              <a:rPr lang="en-CA" sz="2000" dirty="0">
                <a:solidFill>
                  <a:srgbClr val="080808"/>
                </a:solidFill>
              </a:rPr>
              <a:t>Instructor: Jeremy Eng</a:t>
            </a:r>
          </a:p>
          <a:p>
            <a:r>
              <a:rPr lang="en-CA" sz="2000" dirty="0">
                <a:solidFill>
                  <a:srgbClr val="080808"/>
                </a:solidFill>
              </a:rPr>
              <a:t>Credit: Eric </a:t>
            </a:r>
            <a:r>
              <a:rPr lang="en-CA" sz="2000" dirty="0" err="1">
                <a:solidFill>
                  <a:srgbClr val="080808"/>
                </a:solidFill>
              </a:rPr>
              <a:t>Elmoznino</a:t>
            </a:r>
            <a:endParaRPr lang="en-CA" sz="2000" dirty="0">
              <a:solidFill>
                <a:srgbClr val="080808"/>
              </a:solidFill>
            </a:endParaRPr>
          </a:p>
          <a:p>
            <a:endParaRPr lang="en-CA" sz="2000" dirty="0">
              <a:solidFill>
                <a:srgbClr val="080808"/>
              </a:solidFill>
            </a:endParaRP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09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008384" cy="4393982"/>
          </a:xfrm>
        </p:spPr>
        <p:txBody>
          <a:bodyPr>
            <a:normAutofit/>
          </a:bodyPr>
          <a:lstStyle/>
          <a:p>
            <a:r>
              <a:rPr lang="en-CA" sz="2000" dirty="0"/>
              <a:t>Since the datapoints are ordered (according to time), they are no longer independent samples</a:t>
            </a:r>
          </a:p>
          <a:p>
            <a:pPr lvl="1"/>
            <a:r>
              <a:rPr lang="en-CA" sz="1800" dirty="0"/>
              <a:t>Can’t shuffle rows</a:t>
            </a:r>
          </a:p>
          <a:p>
            <a:r>
              <a:rPr lang="en-CA" sz="2000" dirty="0"/>
              <a:t>Breaks many model assumptions</a:t>
            </a:r>
          </a:p>
          <a:p>
            <a:pPr lvl="1"/>
            <a:r>
              <a:rPr lang="en-CA" sz="1800" dirty="0"/>
              <a:t>E.g. linear regression</a:t>
            </a:r>
          </a:p>
          <a:p>
            <a:r>
              <a:rPr lang="en-CA" sz="2000" dirty="0"/>
              <a:t>Time series analysis predicts FUTURE values from PAST values.</a:t>
            </a:r>
          </a:p>
          <a:p>
            <a:r>
              <a:rPr lang="en-CA" sz="2000" dirty="0"/>
              <a:t>Example: house pricing</a:t>
            </a:r>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BB62748B-BF36-47FC-B972-E6B4AF62C0B8}"/>
              </a:ext>
            </a:extLst>
          </p:cNvPr>
          <p:cNvGrpSpPr/>
          <p:nvPr/>
        </p:nvGrpSpPr>
        <p:grpSpPr>
          <a:xfrm>
            <a:off x="5474973" y="1782981"/>
            <a:ext cx="5893906" cy="4361891"/>
            <a:chOff x="489675" y="1474925"/>
            <a:chExt cx="4662274" cy="3450400"/>
          </a:xfrm>
        </p:grpSpPr>
        <p:pic>
          <p:nvPicPr>
            <p:cNvPr id="21" name="Google Shape;94;p18">
              <a:extLst>
                <a:ext uri="{FF2B5EF4-FFF2-40B4-BE49-F238E27FC236}">
                  <a16:creationId xmlns:a16="http://schemas.microsoft.com/office/drawing/2014/main" id="{091AA0E2-8BE9-43C9-B583-ED195B9CF1A9}"/>
                </a:ext>
              </a:extLst>
            </p:cNvPr>
            <p:cNvPicPr preferRelativeResize="0"/>
            <p:nvPr/>
          </p:nvPicPr>
          <p:blipFill>
            <a:blip r:embed="rId3">
              <a:alphaModFix/>
            </a:blip>
            <a:stretch>
              <a:fillRect/>
            </a:stretch>
          </p:blipFill>
          <p:spPr>
            <a:xfrm>
              <a:off x="489675" y="3768125"/>
              <a:ext cx="4662274" cy="1157200"/>
            </a:xfrm>
            <a:prstGeom prst="rect">
              <a:avLst/>
            </a:prstGeom>
            <a:noFill/>
            <a:ln>
              <a:noFill/>
            </a:ln>
          </p:spPr>
        </p:pic>
        <p:pic>
          <p:nvPicPr>
            <p:cNvPr id="22" name="Google Shape;95;p18">
              <a:extLst>
                <a:ext uri="{FF2B5EF4-FFF2-40B4-BE49-F238E27FC236}">
                  <a16:creationId xmlns:a16="http://schemas.microsoft.com/office/drawing/2014/main" id="{06A3B775-06C1-457B-BCA7-C6CF316E4C7D}"/>
                </a:ext>
              </a:extLst>
            </p:cNvPr>
            <p:cNvPicPr preferRelativeResize="0"/>
            <p:nvPr/>
          </p:nvPicPr>
          <p:blipFill>
            <a:blip r:embed="rId4">
              <a:alphaModFix/>
            </a:blip>
            <a:stretch>
              <a:fillRect/>
            </a:stretch>
          </p:blipFill>
          <p:spPr>
            <a:xfrm>
              <a:off x="655063" y="1474925"/>
              <a:ext cx="4331510" cy="2217000"/>
            </a:xfrm>
            <a:prstGeom prst="rect">
              <a:avLst/>
            </a:prstGeom>
            <a:noFill/>
            <a:ln>
              <a:noFill/>
            </a:ln>
          </p:spPr>
        </p:pic>
        <p:sp>
          <p:nvSpPr>
            <p:cNvPr id="23" name="Google Shape;96;p18">
              <a:extLst>
                <a:ext uri="{FF2B5EF4-FFF2-40B4-BE49-F238E27FC236}">
                  <a16:creationId xmlns:a16="http://schemas.microsoft.com/office/drawing/2014/main" id="{6895989E-A354-48F9-801C-AE0291AC637A}"/>
                </a:ext>
              </a:extLst>
            </p:cNvPr>
            <p:cNvSpPr/>
            <p:nvPr/>
          </p:nvSpPr>
          <p:spPr>
            <a:xfrm>
              <a:off x="489675" y="3937725"/>
              <a:ext cx="454500" cy="9876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p18">
              <a:extLst>
                <a:ext uri="{FF2B5EF4-FFF2-40B4-BE49-F238E27FC236}">
                  <a16:creationId xmlns:a16="http://schemas.microsoft.com/office/drawing/2014/main" id="{2267F658-A078-4081-A26F-7C30417EAD37}"/>
                </a:ext>
              </a:extLst>
            </p:cNvPr>
            <p:cNvSpPr/>
            <p:nvPr/>
          </p:nvSpPr>
          <p:spPr>
            <a:xfrm>
              <a:off x="655075" y="3347500"/>
              <a:ext cx="4260900" cy="2952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p18">
              <a:extLst>
                <a:ext uri="{FF2B5EF4-FFF2-40B4-BE49-F238E27FC236}">
                  <a16:creationId xmlns:a16="http://schemas.microsoft.com/office/drawing/2014/main" id="{D4530ED7-5743-4565-A281-A73DBD7648BB}"/>
                </a:ext>
              </a:extLst>
            </p:cNvPr>
            <p:cNvSpPr/>
            <p:nvPr/>
          </p:nvSpPr>
          <p:spPr>
            <a:xfrm>
              <a:off x="4308725" y="3768150"/>
              <a:ext cx="396300" cy="11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p18">
              <a:extLst>
                <a:ext uri="{FF2B5EF4-FFF2-40B4-BE49-F238E27FC236}">
                  <a16:creationId xmlns:a16="http://schemas.microsoft.com/office/drawing/2014/main" id="{97E5E39A-0A04-4BE5-981A-0BEBAD20D5E1}"/>
                </a:ext>
              </a:extLst>
            </p:cNvPr>
            <p:cNvSpPr/>
            <p:nvPr/>
          </p:nvSpPr>
          <p:spPr>
            <a:xfrm>
              <a:off x="655075" y="1559600"/>
              <a:ext cx="260100" cy="1745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47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62914" y="1577515"/>
            <a:ext cx="10905064" cy="4393982"/>
          </a:xfrm>
        </p:spPr>
        <p:txBody>
          <a:bodyPr>
            <a:normAutofit/>
          </a:bodyPr>
          <a:lstStyle/>
          <a:p>
            <a:r>
              <a:rPr lang="en-CA" sz="2000" dirty="0"/>
              <a:t>Since we are predicting FUTURE values from PAST values, the dependent (target) variable is also an independent variable (feature).</a:t>
            </a:r>
          </a:p>
          <a:p>
            <a:r>
              <a:rPr lang="en-CA" sz="2000" dirty="0"/>
              <a:t>Time series uses the past values of the dependent variable as independent variables.</a:t>
            </a:r>
          </a:p>
          <a:p>
            <a:endParaRPr lang="en-CA" sz="2000" dirty="0"/>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5">
            <a:extLst>
              <a:ext uri="{FF2B5EF4-FFF2-40B4-BE49-F238E27FC236}">
                <a16:creationId xmlns:a16="http://schemas.microsoft.com/office/drawing/2014/main" id="{73528136-01BB-415C-9F3C-01263853B8C3}"/>
              </a:ext>
            </a:extLst>
          </p:cNvPr>
          <p:cNvGraphicFramePr>
            <a:graphicFrameLocks noGrp="1"/>
          </p:cNvGraphicFramePr>
          <p:nvPr>
            <p:extLst>
              <p:ext uri="{D42A27DB-BD31-4B8C-83A1-F6EECF244321}">
                <p14:modId xmlns:p14="http://schemas.microsoft.com/office/powerpoint/2010/main" val="3345657990"/>
              </p:ext>
            </p:extLst>
          </p:nvPr>
        </p:nvGraphicFramePr>
        <p:xfrm>
          <a:off x="1610007" y="2908172"/>
          <a:ext cx="2433461" cy="3553286"/>
        </p:xfrm>
        <a:graphic>
          <a:graphicData uri="http://schemas.openxmlformats.org/drawingml/2006/table">
            <a:tbl>
              <a:tblPr>
                <a:tableStyleId>{5C22544A-7EE6-4342-B048-85BDC9FD1C3A}</a:tableStyleId>
              </a:tblPr>
              <a:tblGrid>
                <a:gridCol w="1184428">
                  <a:extLst>
                    <a:ext uri="{9D8B030D-6E8A-4147-A177-3AD203B41FA5}">
                      <a16:colId xmlns:a16="http://schemas.microsoft.com/office/drawing/2014/main" val="2217778473"/>
                    </a:ext>
                  </a:extLst>
                </a:gridCol>
                <a:gridCol w="1249033">
                  <a:extLst>
                    <a:ext uri="{9D8B030D-6E8A-4147-A177-3AD203B41FA5}">
                      <a16:colId xmlns:a16="http://schemas.microsoft.com/office/drawing/2014/main" val="3575204080"/>
                    </a:ext>
                  </a:extLst>
                </a:gridCol>
              </a:tblGrid>
              <a:tr h="323026">
                <a:tc>
                  <a:txBody>
                    <a:bodyPr/>
                    <a:lstStyle/>
                    <a:p>
                      <a:pPr algn="ctr" fontAlgn="b"/>
                      <a:r>
                        <a:rPr lang="en-CA" sz="1900" u="none" strike="noStrike" dirty="0">
                          <a:effectLst/>
                        </a:rPr>
                        <a:t>Date (x)</a:t>
                      </a:r>
                      <a:endParaRPr lang="en-CA" sz="1900" b="1" i="0" u="none" strike="noStrike" dirty="0">
                        <a:solidFill>
                          <a:srgbClr val="FFFFFF"/>
                        </a:solidFill>
                        <a:effectLst/>
                        <a:latin typeface="Calibri" panose="020F0502020204030204" pitchFamily="34" charset="0"/>
                      </a:endParaRPr>
                    </a:p>
                  </a:txBody>
                  <a:tcPr marL="16151" marR="16151" marT="16151" marB="0" anchor="b"/>
                </a:tc>
                <a:tc>
                  <a:txBody>
                    <a:bodyPr/>
                    <a:lstStyle/>
                    <a:p>
                      <a:pPr algn="ctr" fontAlgn="b"/>
                      <a:r>
                        <a:rPr lang="en-CA" sz="1900" u="none" strike="noStrike" dirty="0">
                          <a:effectLst/>
                        </a:rPr>
                        <a:t> </a:t>
                      </a:r>
                      <a:r>
                        <a:rPr lang="en-CA" sz="1900" u="none" strike="noStrike" dirty="0" err="1">
                          <a:effectLst/>
                        </a:rPr>
                        <a:t>Infec</a:t>
                      </a:r>
                      <a:r>
                        <a:rPr lang="en-CA" sz="1900" u="none" strike="noStrike" dirty="0">
                          <a:effectLst/>
                        </a:rPr>
                        <a:t>. (y)</a:t>
                      </a:r>
                      <a:endParaRPr lang="en-CA" sz="1900" b="1" i="0" u="none" strike="noStrike" dirty="0">
                        <a:solidFill>
                          <a:srgbClr val="FFFFFF"/>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596576763"/>
                  </a:ext>
                </a:extLst>
              </a:tr>
              <a:tr h="323026">
                <a:tc>
                  <a:txBody>
                    <a:bodyPr/>
                    <a:lstStyle/>
                    <a:p>
                      <a:pPr algn="r" fontAlgn="b"/>
                      <a:r>
                        <a:rPr lang="en-CA" sz="1900" u="none" strike="noStrike">
                          <a:effectLst/>
                        </a:rPr>
                        <a:t>2021-01-01</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dirty="0">
                          <a:effectLst/>
                        </a:rPr>
                        <a:t>588939</a:t>
                      </a:r>
                      <a:endParaRPr lang="en-CA" sz="1900" b="0" i="0" u="none" strike="noStrike" dirty="0">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352704111"/>
                  </a:ext>
                </a:extLst>
              </a:tr>
              <a:tr h="323026">
                <a:tc>
                  <a:txBody>
                    <a:bodyPr/>
                    <a:lstStyle/>
                    <a:p>
                      <a:pPr algn="r" fontAlgn="b"/>
                      <a:r>
                        <a:rPr lang="en-CA" sz="1900" u="none" strike="noStrike">
                          <a:effectLst/>
                        </a:rPr>
                        <a:t>2021-01-02</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596376</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715788704"/>
                  </a:ext>
                </a:extLst>
              </a:tr>
              <a:tr h="323026">
                <a:tc>
                  <a:txBody>
                    <a:bodyPr/>
                    <a:lstStyle/>
                    <a:p>
                      <a:pPr algn="r" fontAlgn="b"/>
                      <a:r>
                        <a:rPr lang="en-CA" sz="1900" u="none" strike="noStrike">
                          <a:effectLst/>
                        </a:rPr>
                        <a:t>2021-01-03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603513</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444926434"/>
                  </a:ext>
                </a:extLst>
              </a:tr>
              <a:tr h="323026">
                <a:tc>
                  <a:txBody>
                    <a:bodyPr/>
                    <a:lstStyle/>
                    <a:p>
                      <a:pPr algn="r" fontAlgn="b"/>
                      <a:r>
                        <a:rPr lang="en-CA" sz="1900" u="none" strike="noStrike">
                          <a:effectLst/>
                        </a:rPr>
                        <a:t>2021-01-04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611424</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2051422092"/>
                  </a:ext>
                </a:extLst>
              </a:tr>
              <a:tr h="323026">
                <a:tc>
                  <a:txBody>
                    <a:bodyPr/>
                    <a:lstStyle/>
                    <a:p>
                      <a:pPr algn="r" fontAlgn="b"/>
                      <a:r>
                        <a:rPr lang="en-CA" sz="1900" u="none" strike="noStrike">
                          <a:effectLst/>
                        </a:rPr>
                        <a:t>2021-01-05</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618871</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929444568"/>
                  </a:ext>
                </a:extLst>
              </a:tr>
              <a:tr h="323026">
                <a:tc>
                  <a:txBody>
                    <a:bodyPr/>
                    <a:lstStyle/>
                    <a:p>
                      <a:pPr algn="r" fontAlgn="b"/>
                      <a:r>
                        <a:rPr lang="en-CA" sz="1900" u="none" strike="noStrike">
                          <a:effectLst/>
                        </a:rPr>
                        <a:t>2021-01-06</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627243</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335749835"/>
                  </a:ext>
                </a:extLst>
              </a:tr>
              <a:tr h="323026">
                <a:tc>
                  <a:txBody>
                    <a:bodyPr/>
                    <a:lstStyle/>
                    <a:p>
                      <a:pPr algn="r" fontAlgn="b"/>
                      <a:r>
                        <a:rPr lang="en-CA" sz="1900" u="none" strike="noStrike">
                          <a:effectLst/>
                        </a:rPr>
                        <a:t>2021-01-07</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635583</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060372097"/>
                  </a:ext>
                </a:extLst>
              </a:tr>
              <a:tr h="323026">
                <a:tc>
                  <a:txBody>
                    <a:bodyPr/>
                    <a:lstStyle/>
                    <a:p>
                      <a:pPr algn="r" fontAlgn="b"/>
                      <a:r>
                        <a:rPr lang="en-CA" sz="1900" u="none" strike="noStrike">
                          <a:effectLst/>
                        </a:rPr>
                        <a:t>2021-01-08</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644349</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4249928028"/>
                  </a:ext>
                </a:extLst>
              </a:tr>
              <a:tr h="323026">
                <a:tc>
                  <a:txBody>
                    <a:bodyPr/>
                    <a:lstStyle/>
                    <a:p>
                      <a:pPr algn="r" fontAlgn="b"/>
                      <a:r>
                        <a:rPr lang="en-CA" sz="1900" u="none" strike="noStrike">
                          <a:effectLst/>
                        </a:rPr>
                        <a:t>2021-01-09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653014</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2181249452"/>
                  </a:ext>
                </a:extLst>
              </a:tr>
              <a:tr h="323026">
                <a:tc>
                  <a:txBody>
                    <a:bodyPr/>
                    <a:lstStyle/>
                    <a:p>
                      <a:pPr algn="r" fontAlgn="b"/>
                      <a:r>
                        <a:rPr lang="en-CA" sz="1900" u="none" strike="noStrike">
                          <a:effectLst/>
                        </a:rPr>
                        <a:t>2021-01-10</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dirty="0">
                          <a:effectLst/>
                        </a:rPr>
                        <a:t>661334</a:t>
                      </a:r>
                      <a:endParaRPr lang="en-CA" sz="1900" b="0" i="0" u="none" strike="noStrike" dirty="0">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562151848"/>
                  </a:ext>
                </a:extLst>
              </a:tr>
            </a:tbl>
          </a:graphicData>
        </a:graphic>
      </p:graphicFrame>
      <p:graphicFrame>
        <p:nvGraphicFramePr>
          <p:cNvPr id="7" name="Table 6">
            <a:extLst>
              <a:ext uri="{FF2B5EF4-FFF2-40B4-BE49-F238E27FC236}">
                <a16:creationId xmlns:a16="http://schemas.microsoft.com/office/drawing/2014/main" id="{08C1F4CE-BC38-497C-A22C-3408794DDBD9}"/>
              </a:ext>
            </a:extLst>
          </p:cNvPr>
          <p:cNvGraphicFramePr>
            <a:graphicFrameLocks noGrp="1"/>
          </p:cNvGraphicFramePr>
          <p:nvPr>
            <p:extLst>
              <p:ext uri="{D42A27DB-BD31-4B8C-83A1-F6EECF244321}">
                <p14:modId xmlns:p14="http://schemas.microsoft.com/office/powerpoint/2010/main" val="2921752822"/>
              </p:ext>
            </p:extLst>
          </p:nvPr>
        </p:nvGraphicFramePr>
        <p:xfrm>
          <a:off x="5684779" y="2908172"/>
          <a:ext cx="5534511" cy="3553286"/>
        </p:xfrm>
        <a:graphic>
          <a:graphicData uri="http://schemas.openxmlformats.org/drawingml/2006/table">
            <a:tbl>
              <a:tblPr>
                <a:tableStyleId>{5C22544A-7EE6-4342-B048-85BDC9FD1C3A}</a:tableStyleId>
              </a:tblPr>
              <a:tblGrid>
                <a:gridCol w="783754">
                  <a:extLst>
                    <a:ext uri="{9D8B030D-6E8A-4147-A177-3AD203B41FA5}">
                      <a16:colId xmlns:a16="http://schemas.microsoft.com/office/drawing/2014/main" val="3513468543"/>
                    </a:ext>
                  </a:extLst>
                </a:gridCol>
                <a:gridCol w="1174045">
                  <a:extLst>
                    <a:ext uri="{9D8B030D-6E8A-4147-A177-3AD203B41FA5}">
                      <a16:colId xmlns:a16="http://schemas.microsoft.com/office/drawing/2014/main" val="451519303"/>
                    </a:ext>
                  </a:extLst>
                </a:gridCol>
                <a:gridCol w="1219200">
                  <a:extLst>
                    <a:ext uri="{9D8B030D-6E8A-4147-A177-3AD203B41FA5}">
                      <a16:colId xmlns:a16="http://schemas.microsoft.com/office/drawing/2014/main" val="1438426388"/>
                    </a:ext>
                  </a:extLst>
                </a:gridCol>
                <a:gridCol w="1128889">
                  <a:extLst>
                    <a:ext uri="{9D8B030D-6E8A-4147-A177-3AD203B41FA5}">
                      <a16:colId xmlns:a16="http://schemas.microsoft.com/office/drawing/2014/main" val="2372947971"/>
                    </a:ext>
                  </a:extLst>
                </a:gridCol>
                <a:gridCol w="1228623">
                  <a:extLst>
                    <a:ext uri="{9D8B030D-6E8A-4147-A177-3AD203B41FA5}">
                      <a16:colId xmlns:a16="http://schemas.microsoft.com/office/drawing/2014/main" val="687742383"/>
                    </a:ext>
                  </a:extLst>
                </a:gridCol>
              </a:tblGrid>
              <a:tr h="323026">
                <a:tc>
                  <a:txBody>
                    <a:bodyPr/>
                    <a:lstStyle/>
                    <a:p>
                      <a:pPr algn="ctr" fontAlgn="b"/>
                      <a:r>
                        <a:rPr lang="en-CA" sz="1900" u="none" strike="noStrike" dirty="0">
                          <a:effectLst/>
                        </a:rPr>
                        <a:t>t</a:t>
                      </a:r>
                      <a:endParaRPr lang="en-CA" sz="1900" b="1" i="0" u="none" strike="noStrike" dirty="0">
                        <a:solidFill>
                          <a:srgbClr val="FFFFFF"/>
                        </a:solidFill>
                        <a:effectLst/>
                        <a:latin typeface="Calibri" panose="020F0502020204030204" pitchFamily="34" charset="0"/>
                      </a:endParaRPr>
                    </a:p>
                  </a:txBody>
                  <a:tcPr marL="16151" marR="16151" marT="16151" marB="0" anchor="b"/>
                </a:tc>
                <a:tc>
                  <a:txBody>
                    <a:bodyPr/>
                    <a:lstStyle/>
                    <a:p>
                      <a:pPr algn="ctr" fontAlgn="b"/>
                      <a:r>
                        <a:rPr lang="en-CA" sz="1900" u="none" strike="noStrike" dirty="0" err="1">
                          <a:effectLst/>
                        </a:rPr>
                        <a:t>y</a:t>
                      </a:r>
                      <a:r>
                        <a:rPr lang="en-CA" sz="1900" u="none" strike="noStrike" baseline="-25000" dirty="0" err="1">
                          <a:effectLst/>
                        </a:rPr>
                        <a:t>t</a:t>
                      </a:r>
                      <a:endParaRPr lang="en-CA" sz="1900" b="1" i="0" u="none" strike="noStrike" baseline="-25000" dirty="0">
                        <a:solidFill>
                          <a:srgbClr val="FFFFFF"/>
                        </a:solidFill>
                        <a:effectLst/>
                        <a:latin typeface="Calibri" panose="020F0502020204030204" pitchFamily="34" charset="0"/>
                      </a:endParaRPr>
                    </a:p>
                  </a:txBody>
                  <a:tcPr marL="16151" marR="16151" marT="16151" marB="0" anchor="b"/>
                </a:tc>
                <a:tc>
                  <a:txBody>
                    <a:bodyPr/>
                    <a:lstStyle/>
                    <a:p>
                      <a:pPr algn="ctr" fontAlgn="b"/>
                      <a:r>
                        <a:rPr lang="en-CA" sz="1900" u="none" strike="noStrike" dirty="0">
                          <a:effectLst/>
                        </a:rPr>
                        <a:t>x</a:t>
                      </a:r>
                      <a:r>
                        <a:rPr lang="en-CA" sz="1900" u="none" strike="noStrike" baseline="-25000" dirty="0">
                          <a:effectLst/>
                        </a:rPr>
                        <a:t>1</a:t>
                      </a:r>
                      <a:r>
                        <a:rPr lang="en-CA" sz="1900" u="none" strike="noStrike" dirty="0">
                          <a:effectLst/>
                        </a:rPr>
                        <a:t>=y</a:t>
                      </a:r>
                      <a:r>
                        <a:rPr lang="en-CA" sz="1900" u="none" strike="noStrike" baseline="-25000" dirty="0">
                          <a:effectLst/>
                        </a:rPr>
                        <a:t>t-1</a:t>
                      </a:r>
                      <a:endParaRPr lang="en-CA" sz="1900" b="1" i="0" u="none" strike="noStrike" baseline="-25000" dirty="0">
                        <a:solidFill>
                          <a:srgbClr val="FFFFFF"/>
                        </a:solidFill>
                        <a:effectLst/>
                        <a:latin typeface="Calibri" panose="020F0502020204030204" pitchFamily="34" charset="0"/>
                      </a:endParaRPr>
                    </a:p>
                  </a:txBody>
                  <a:tcPr marL="16151" marR="16151" marT="16151" marB="0" anchor="b"/>
                </a:tc>
                <a:tc>
                  <a:txBody>
                    <a:bodyPr/>
                    <a:lstStyle/>
                    <a:p>
                      <a:pPr algn="ctr" fontAlgn="b"/>
                      <a:r>
                        <a:rPr lang="en-CA" sz="1900" u="none" strike="noStrike" dirty="0">
                          <a:effectLst/>
                        </a:rPr>
                        <a:t>x</a:t>
                      </a:r>
                      <a:r>
                        <a:rPr lang="en-CA" sz="1900" u="none" strike="noStrike" baseline="-25000" dirty="0">
                          <a:effectLst/>
                        </a:rPr>
                        <a:t>2</a:t>
                      </a:r>
                      <a:r>
                        <a:rPr lang="en-CA" sz="1900" u="none" strike="noStrike" dirty="0">
                          <a:effectLst/>
                        </a:rPr>
                        <a:t>=y</a:t>
                      </a:r>
                      <a:r>
                        <a:rPr lang="en-CA" sz="1900" u="none" strike="noStrike" baseline="-25000" dirty="0">
                          <a:effectLst/>
                        </a:rPr>
                        <a:t>t-2</a:t>
                      </a:r>
                      <a:endParaRPr lang="en-CA" sz="1900" b="1" i="0" u="none" strike="noStrike" baseline="-25000" dirty="0">
                        <a:solidFill>
                          <a:srgbClr val="FFFFFF"/>
                        </a:solidFill>
                        <a:effectLst/>
                        <a:latin typeface="Calibri" panose="020F0502020204030204" pitchFamily="34" charset="0"/>
                      </a:endParaRPr>
                    </a:p>
                  </a:txBody>
                  <a:tcPr marL="16151" marR="16151" marT="16151" marB="0" anchor="b"/>
                </a:tc>
                <a:tc>
                  <a:txBody>
                    <a:bodyPr/>
                    <a:lstStyle/>
                    <a:p>
                      <a:pPr algn="ctr" fontAlgn="b"/>
                      <a:r>
                        <a:rPr lang="en-CA" sz="1900" u="none" strike="noStrike" dirty="0">
                          <a:effectLst/>
                        </a:rPr>
                        <a:t>x</a:t>
                      </a:r>
                      <a:r>
                        <a:rPr lang="en-CA" sz="1900" u="none" strike="noStrike" baseline="-25000" dirty="0">
                          <a:effectLst/>
                        </a:rPr>
                        <a:t>3</a:t>
                      </a:r>
                      <a:r>
                        <a:rPr lang="en-CA" sz="1900" u="none" strike="noStrike" dirty="0">
                          <a:effectLst/>
                        </a:rPr>
                        <a:t>=y</a:t>
                      </a:r>
                      <a:r>
                        <a:rPr lang="en-CA" sz="1900" u="none" strike="noStrike" baseline="-25000" dirty="0">
                          <a:effectLst/>
                        </a:rPr>
                        <a:t>t-3</a:t>
                      </a:r>
                      <a:endParaRPr lang="en-CA" sz="1900" b="1" i="0" u="none" strike="noStrike" baseline="-25000" dirty="0">
                        <a:solidFill>
                          <a:srgbClr val="FFFFFF"/>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346779523"/>
                  </a:ext>
                </a:extLst>
              </a:tr>
              <a:tr h="323026">
                <a:tc>
                  <a:txBody>
                    <a:bodyPr/>
                    <a:lstStyle/>
                    <a:p>
                      <a:pPr algn="r" fontAlgn="b"/>
                      <a:r>
                        <a:rPr lang="en-CA" sz="1900" u="none" strike="noStrike" dirty="0">
                          <a:effectLst/>
                        </a:rPr>
                        <a:t>0</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588939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565285200"/>
                  </a:ext>
                </a:extLst>
              </a:tr>
              <a:tr h="323026">
                <a:tc>
                  <a:txBody>
                    <a:bodyPr/>
                    <a:lstStyle/>
                    <a:p>
                      <a:pPr algn="r" fontAlgn="b"/>
                      <a:r>
                        <a:rPr lang="en-CA" sz="1900" u="none" strike="noStrike" dirty="0">
                          <a:effectLst/>
                        </a:rPr>
                        <a:t>1</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596376</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588939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dirty="0">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766514554"/>
                  </a:ext>
                </a:extLst>
              </a:tr>
              <a:tr h="323026">
                <a:tc>
                  <a:txBody>
                    <a:bodyPr/>
                    <a:lstStyle/>
                    <a:p>
                      <a:pPr algn="r" fontAlgn="b"/>
                      <a:r>
                        <a:rPr lang="en-CA" sz="1900" u="none" strike="noStrike" dirty="0">
                          <a:effectLst/>
                        </a:rPr>
                        <a:t>2</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dirty="0">
                          <a:effectLst/>
                        </a:rPr>
                        <a:t>603513</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596376</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588939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l" fontAlgn="b"/>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533717842"/>
                  </a:ext>
                </a:extLst>
              </a:tr>
              <a:tr h="323026">
                <a:tc>
                  <a:txBody>
                    <a:bodyPr/>
                    <a:lstStyle/>
                    <a:p>
                      <a:pPr algn="r" fontAlgn="b"/>
                      <a:r>
                        <a:rPr lang="en-CA" sz="1900" u="none" strike="noStrike" dirty="0">
                          <a:effectLst/>
                        </a:rPr>
                        <a:t>3</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611424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603513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596376</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588939</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599892493"/>
                  </a:ext>
                </a:extLst>
              </a:tr>
              <a:tr h="323026">
                <a:tc>
                  <a:txBody>
                    <a:bodyPr/>
                    <a:lstStyle/>
                    <a:p>
                      <a:pPr algn="r" fontAlgn="b"/>
                      <a:r>
                        <a:rPr lang="en-CA" sz="1900" u="none" strike="noStrike" dirty="0">
                          <a:effectLst/>
                        </a:rPr>
                        <a:t>4</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618871</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611424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603513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596376</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209338671"/>
                  </a:ext>
                </a:extLst>
              </a:tr>
              <a:tr h="323026">
                <a:tc>
                  <a:txBody>
                    <a:bodyPr/>
                    <a:lstStyle/>
                    <a:p>
                      <a:pPr algn="r" fontAlgn="b"/>
                      <a:r>
                        <a:rPr lang="en-CA" sz="1900" u="none" strike="noStrike" dirty="0">
                          <a:effectLst/>
                        </a:rPr>
                        <a:t>5</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dirty="0">
                          <a:effectLst/>
                        </a:rPr>
                        <a:t>627243</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618871</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611424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603513</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2143871507"/>
                  </a:ext>
                </a:extLst>
              </a:tr>
              <a:tr h="323026">
                <a:tc>
                  <a:txBody>
                    <a:bodyPr/>
                    <a:lstStyle/>
                    <a:p>
                      <a:pPr algn="r" fontAlgn="b"/>
                      <a:r>
                        <a:rPr lang="en-CA" sz="1900" u="none" strike="noStrike" dirty="0">
                          <a:effectLst/>
                        </a:rPr>
                        <a:t>6</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635583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627243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618871</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611424</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2303489525"/>
                  </a:ext>
                </a:extLst>
              </a:tr>
              <a:tr h="323026">
                <a:tc>
                  <a:txBody>
                    <a:bodyPr/>
                    <a:lstStyle/>
                    <a:p>
                      <a:pPr algn="r" fontAlgn="b"/>
                      <a:r>
                        <a:rPr lang="en-CA" sz="1900" u="none" strike="noStrike" dirty="0">
                          <a:effectLst/>
                        </a:rPr>
                        <a:t>7</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644349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635583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627243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618871</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2568478780"/>
                  </a:ext>
                </a:extLst>
              </a:tr>
              <a:tr h="323026">
                <a:tc>
                  <a:txBody>
                    <a:bodyPr/>
                    <a:lstStyle/>
                    <a:p>
                      <a:pPr algn="r" fontAlgn="b"/>
                      <a:r>
                        <a:rPr lang="en-CA" sz="1900" u="none" strike="noStrike" dirty="0">
                          <a:effectLst/>
                        </a:rPr>
                        <a:t>8</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653014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644349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635583</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627243</a:t>
                      </a:r>
                      <a:endParaRPr lang="en-CA" sz="1900" b="0" i="0" u="none" strike="noStrike">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1357951135"/>
                  </a:ext>
                </a:extLst>
              </a:tr>
              <a:tr h="323026">
                <a:tc>
                  <a:txBody>
                    <a:bodyPr/>
                    <a:lstStyle/>
                    <a:p>
                      <a:pPr algn="r" fontAlgn="b"/>
                      <a:r>
                        <a:rPr lang="en-CA" sz="1900" u="none" strike="noStrike" dirty="0">
                          <a:effectLst/>
                        </a:rPr>
                        <a:t>9</a:t>
                      </a:r>
                      <a:endParaRPr lang="en-CA" sz="1900" b="0" i="0" u="none" strike="noStrike" dirty="0">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661334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653014</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a:effectLst/>
                        </a:rPr>
                        <a:t>644349</a:t>
                      </a:r>
                      <a:endParaRPr lang="en-CA" sz="1900" b="0" i="0" u="none" strike="noStrike">
                        <a:solidFill>
                          <a:srgbClr val="000000"/>
                        </a:solidFill>
                        <a:effectLst/>
                        <a:latin typeface="Calibri" panose="020F0502020204030204" pitchFamily="34" charset="0"/>
                      </a:endParaRPr>
                    </a:p>
                  </a:txBody>
                  <a:tcPr marL="16151" marR="16151" marT="16151" marB="0" anchor="b"/>
                </a:tc>
                <a:tc>
                  <a:txBody>
                    <a:bodyPr/>
                    <a:lstStyle/>
                    <a:p>
                      <a:pPr algn="r" fontAlgn="b"/>
                      <a:r>
                        <a:rPr lang="en-CA" sz="1900" u="none" strike="noStrike" dirty="0">
                          <a:effectLst/>
                        </a:rPr>
                        <a:t>635583</a:t>
                      </a:r>
                      <a:endParaRPr lang="en-CA" sz="1900" b="0" i="0" u="none" strike="noStrike" dirty="0">
                        <a:solidFill>
                          <a:srgbClr val="000000"/>
                        </a:solidFill>
                        <a:effectLst/>
                        <a:latin typeface="Calibri" panose="020F0502020204030204" pitchFamily="34" charset="0"/>
                      </a:endParaRPr>
                    </a:p>
                  </a:txBody>
                  <a:tcPr marL="16151" marR="16151" marT="16151" marB="0" anchor="b"/>
                </a:tc>
                <a:extLst>
                  <a:ext uri="{0D108BD9-81ED-4DB2-BD59-A6C34878D82A}">
                    <a16:rowId xmlns:a16="http://schemas.microsoft.com/office/drawing/2014/main" val="36967885"/>
                  </a:ext>
                </a:extLst>
              </a:tr>
            </a:tbl>
          </a:graphicData>
        </a:graphic>
      </p:graphicFrame>
    </p:spTree>
    <p:extLst>
      <p:ext uri="{BB962C8B-B14F-4D97-AF65-F5344CB8AC3E}">
        <p14:creationId xmlns:p14="http://schemas.microsoft.com/office/powerpoint/2010/main" val="129735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For time series data, testing data (and predictions) come AFTER training data</a:t>
            </a:r>
          </a:p>
          <a:p>
            <a:endParaRPr lang="en-CA" sz="2000" dirty="0"/>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Google Shape;119;p20">
            <a:extLst>
              <a:ext uri="{FF2B5EF4-FFF2-40B4-BE49-F238E27FC236}">
                <a16:creationId xmlns:a16="http://schemas.microsoft.com/office/drawing/2014/main" id="{3DC6384D-6468-4F9B-B8AC-B17D39B54833}"/>
              </a:ext>
            </a:extLst>
          </p:cNvPr>
          <p:cNvPicPr preferRelativeResize="0"/>
          <p:nvPr/>
        </p:nvPicPr>
        <p:blipFill>
          <a:blip r:embed="rId3">
            <a:alphaModFix/>
          </a:blip>
          <a:stretch>
            <a:fillRect/>
          </a:stretch>
        </p:blipFill>
        <p:spPr>
          <a:xfrm>
            <a:off x="2937075" y="2545308"/>
            <a:ext cx="6317850" cy="3820975"/>
          </a:xfrm>
          <a:prstGeom prst="rect">
            <a:avLst/>
          </a:prstGeom>
          <a:noFill/>
          <a:ln>
            <a:noFill/>
          </a:ln>
        </p:spPr>
      </p:pic>
    </p:spTree>
    <p:extLst>
      <p:ext uri="{BB962C8B-B14F-4D97-AF65-F5344CB8AC3E}">
        <p14:creationId xmlns:p14="http://schemas.microsoft.com/office/powerpoint/2010/main" val="1545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For time series data, testing data (and predictions) come after training data</a:t>
            </a:r>
          </a:p>
          <a:p>
            <a:endParaRPr lang="en-CA" sz="2000" dirty="0"/>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Google Shape;119;p20">
            <a:extLst>
              <a:ext uri="{FF2B5EF4-FFF2-40B4-BE49-F238E27FC236}">
                <a16:creationId xmlns:a16="http://schemas.microsoft.com/office/drawing/2014/main" id="{3DC6384D-6468-4F9B-B8AC-B17D39B54833}"/>
              </a:ext>
            </a:extLst>
          </p:cNvPr>
          <p:cNvPicPr preferRelativeResize="0"/>
          <p:nvPr/>
        </p:nvPicPr>
        <p:blipFill>
          <a:blip r:embed="rId3">
            <a:alphaModFix/>
          </a:blip>
          <a:stretch>
            <a:fillRect/>
          </a:stretch>
        </p:blipFill>
        <p:spPr>
          <a:xfrm>
            <a:off x="2937075" y="2545308"/>
            <a:ext cx="6317850" cy="3820975"/>
          </a:xfrm>
          <a:prstGeom prst="rect">
            <a:avLst/>
          </a:prstGeom>
          <a:noFill/>
          <a:ln>
            <a:noFill/>
          </a:ln>
        </p:spPr>
      </p:pic>
      <p:sp>
        <p:nvSpPr>
          <p:cNvPr id="12" name="Google Shape;128;p21">
            <a:extLst>
              <a:ext uri="{FF2B5EF4-FFF2-40B4-BE49-F238E27FC236}">
                <a16:creationId xmlns:a16="http://schemas.microsoft.com/office/drawing/2014/main" id="{1A25A1DF-C0BD-40D8-AB86-9C9374E270BF}"/>
              </a:ext>
            </a:extLst>
          </p:cNvPr>
          <p:cNvSpPr/>
          <p:nvPr/>
        </p:nvSpPr>
        <p:spPr>
          <a:xfrm>
            <a:off x="4161600" y="2701995"/>
            <a:ext cx="531900" cy="17538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p21">
            <a:extLst>
              <a:ext uri="{FF2B5EF4-FFF2-40B4-BE49-F238E27FC236}">
                <a16:creationId xmlns:a16="http://schemas.microsoft.com/office/drawing/2014/main" id="{4A0FE057-A852-4738-9FEA-32781F38B04A}"/>
              </a:ext>
            </a:extLst>
          </p:cNvPr>
          <p:cNvSpPr/>
          <p:nvPr/>
        </p:nvSpPr>
        <p:spPr>
          <a:xfrm>
            <a:off x="3665260" y="3934146"/>
            <a:ext cx="448200" cy="1939500"/>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25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For time series data, testing data (and predictions) come after training data</a:t>
            </a:r>
          </a:p>
          <a:p>
            <a:endParaRPr lang="en-CA" sz="2000" dirty="0"/>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8" name="Google Shape;119;p20">
            <a:extLst>
              <a:ext uri="{FF2B5EF4-FFF2-40B4-BE49-F238E27FC236}">
                <a16:creationId xmlns:a16="http://schemas.microsoft.com/office/drawing/2014/main" id="{3DC6384D-6468-4F9B-B8AC-B17D39B54833}"/>
              </a:ext>
            </a:extLst>
          </p:cNvPr>
          <p:cNvPicPr preferRelativeResize="0"/>
          <p:nvPr/>
        </p:nvPicPr>
        <p:blipFill>
          <a:blip r:embed="rId3">
            <a:alphaModFix/>
          </a:blip>
          <a:stretch>
            <a:fillRect/>
          </a:stretch>
        </p:blipFill>
        <p:spPr>
          <a:xfrm>
            <a:off x="2937075" y="2545308"/>
            <a:ext cx="6317850" cy="3820975"/>
          </a:xfrm>
          <a:prstGeom prst="rect">
            <a:avLst/>
          </a:prstGeom>
          <a:noFill/>
          <a:ln>
            <a:noFill/>
          </a:ln>
        </p:spPr>
      </p:pic>
      <p:sp>
        <p:nvSpPr>
          <p:cNvPr id="12" name="Google Shape;128;p21">
            <a:extLst>
              <a:ext uri="{FF2B5EF4-FFF2-40B4-BE49-F238E27FC236}">
                <a16:creationId xmlns:a16="http://schemas.microsoft.com/office/drawing/2014/main" id="{1A25A1DF-C0BD-40D8-AB86-9C9374E270BF}"/>
              </a:ext>
            </a:extLst>
          </p:cNvPr>
          <p:cNvSpPr/>
          <p:nvPr/>
        </p:nvSpPr>
        <p:spPr>
          <a:xfrm>
            <a:off x="4161600" y="2701995"/>
            <a:ext cx="531900" cy="1753800"/>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p21">
            <a:extLst>
              <a:ext uri="{FF2B5EF4-FFF2-40B4-BE49-F238E27FC236}">
                <a16:creationId xmlns:a16="http://schemas.microsoft.com/office/drawing/2014/main" id="{4A0FE057-A852-4738-9FEA-32781F38B04A}"/>
              </a:ext>
            </a:extLst>
          </p:cNvPr>
          <p:cNvSpPr/>
          <p:nvPr/>
        </p:nvSpPr>
        <p:spPr>
          <a:xfrm>
            <a:off x="4731655" y="3670787"/>
            <a:ext cx="404789" cy="1194724"/>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5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Forecasting vs Analysis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673598" cy="4393982"/>
          </a:xfrm>
        </p:spPr>
        <p:txBody>
          <a:bodyPr>
            <a:normAutofit/>
          </a:bodyPr>
          <a:lstStyle/>
          <a:p>
            <a:pPr marL="0" indent="0">
              <a:buNone/>
            </a:pPr>
            <a:r>
              <a:rPr lang="en-CA" sz="2000" dirty="0"/>
              <a:t>Forecasting</a:t>
            </a:r>
          </a:p>
          <a:p>
            <a:r>
              <a:rPr lang="en-CA" sz="2000" dirty="0"/>
              <a:t>Predicting future values from the past</a:t>
            </a:r>
          </a:p>
          <a:p>
            <a:r>
              <a:rPr lang="en-CA" sz="2000" dirty="0"/>
              <a:t>Can predict any number of time steps into the future</a:t>
            </a:r>
          </a:p>
          <a:p>
            <a:r>
              <a:rPr lang="en-CA" sz="2000" dirty="0"/>
              <a:t>Most common</a:t>
            </a:r>
          </a:p>
          <a:p>
            <a:endParaRPr lang="en-CA" sz="2000" dirty="0"/>
          </a:p>
          <a:p>
            <a:pPr lvl="1"/>
            <a:endParaRPr lang="en-CA"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ontent Placeholder 2">
            <a:extLst>
              <a:ext uri="{FF2B5EF4-FFF2-40B4-BE49-F238E27FC236}">
                <a16:creationId xmlns:a16="http://schemas.microsoft.com/office/drawing/2014/main" id="{3A21B7CA-6948-423E-AFA1-769344065658}"/>
              </a:ext>
            </a:extLst>
          </p:cNvPr>
          <p:cNvSpPr txBox="1">
            <a:spLocks/>
          </p:cNvSpPr>
          <p:nvPr/>
        </p:nvSpPr>
        <p:spPr>
          <a:xfrm>
            <a:off x="6869289" y="1782981"/>
            <a:ext cx="4673598"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t>Analysis</a:t>
            </a:r>
          </a:p>
          <a:p>
            <a:r>
              <a:rPr lang="en-CA" sz="2000" dirty="0"/>
              <a:t>Determining the properties/statistics of a time series</a:t>
            </a:r>
          </a:p>
          <a:p>
            <a:pPr lvl="1"/>
            <a:r>
              <a:rPr lang="en-CA" sz="1800" dirty="0"/>
              <a:t>Autocorrelation: how long does it correlate with itself?</a:t>
            </a:r>
          </a:p>
          <a:p>
            <a:pPr lvl="1"/>
            <a:r>
              <a:rPr lang="en-CA" sz="1800" dirty="0"/>
              <a:t>Trend: how is it changing over the long-term?</a:t>
            </a:r>
          </a:p>
          <a:p>
            <a:pPr lvl="1"/>
            <a:r>
              <a:rPr lang="en-CA" sz="1800" dirty="0"/>
              <a:t>Seasonality: Are there repeating patterns and what are their time scales?</a:t>
            </a:r>
          </a:p>
          <a:p>
            <a:pPr lvl="1"/>
            <a:r>
              <a:rPr lang="en-CA" sz="1800" dirty="0"/>
              <a:t>White noise: How much randomness is there?</a:t>
            </a:r>
          </a:p>
          <a:p>
            <a:endParaRPr lang="en-CA" sz="2000" dirty="0"/>
          </a:p>
          <a:p>
            <a:endParaRPr lang="en-CA" sz="2000" dirty="0"/>
          </a:p>
          <a:p>
            <a:endParaRPr lang="en-CA" sz="2000" dirty="0"/>
          </a:p>
          <a:p>
            <a:pPr lvl="1"/>
            <a:endParaRPr lang="en-CA" sz="1800" dirty="0"/>
          </a:p>
        </p:txBody>
      </p:sp>
      <p:pic>
        <p:nvPicPr>
          <p:cNvPr id="15" name="Google Shape;144;p23">
            <a:extLst>
              <a:ext uri="{FF2B5EF4-FFF2-40B4-BE49-F238E27FC236}">
                <a16:creationId xmlns:a16="http://schemas.microsoft.com/office/drawing/2014/main" id="{579613FB-A312-4B87-A7DB-1122A2027B5D}"/>
              </a:ext>
            </a:extLst>
          </p:cNvPr>
          <p:cNvPicPr preferRelativeResize="0"/>
          <p:nvPr/>
        </p:nvPicPr>
        <p:blipFill rotWithShape="1">
          <a:blip r:embed="rId3">
            <a:alphaModFix/>
          </a:blip>
          <a:srcRect t="8403" b="3599"/>
          <a:stretch/>
        </p:blipFill>
        <p:spPr>
          <a:xfrm>
            <a:off x="1022971" y="4046982"/>
            <a:ext cx="5846318" cy="2119211"/>
          </a:xfrm>
          <a:prstGeom prst="rect">
            <a:avLst/>
          </a:prstGeom>
          <a:noFill/>
          <a:ln>
            <a:noFill/>
          </a:ln>
        </p:spPr>
      </p:pic>
    </p:spTree>
    <p:extLst>
      <p:ext uri="{BB962C8B-B14F-4D97-AF65-F5344CB8AC3E}">
        <p14:creationId xmlns:p14="http://schemas.microsoft.com/office/powerpoint/2010/main" val="155563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Smoothing/denoising: can better see the trends by averaging out the noise</a:t>
            </a:r>
          </a:p>
          <a:p>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Google Shape;213;p30">
            <a:extLst>
              <a:ext uri="{FF2B5EF4-FFF2-40B4-BE49-F238E27FC236}">
                <a16:creationId xmlns:a16="http://schemas.microsoft.com/office/drawing/2014/main" id="{5C3DCD48-E17F-4459-866B-7FAF15B089F3}"/>
              </a:ext>
            </a:extLst>
          </p:cNvPr>
          <p:cNvPicPr preferRelativeResize="0"/>
          <p:nvPr/>
        </p:nvPicPr>
        <p:blipFill>
          <a:blip r:embed="rId3">
            <a:alphaModFix/>
          </a:blip>
          <a:stretch>
            <a:fillRect/>
          </a:stretch>
        </p:blipFill>
        <p:spPr>
          <a:xfrm>
            <a:off x="3163628" y="2471088"/>
            <a:ext cx="5864744" cy="4031385"/>
          </a:xfrm>
          <a:prstGeom prst="rect">
            <a:avLst/>
          </a:prstGeom>
          <a:noFill/>
          <a:ln>
            <a:noFill/>
          </a:ln>
        </p:spPr>
      </p:pic>
    </p:spTree>
    <p:extLst>
      <p:ext uri="{BB962C8B-B14F-4D97-AF65-F5344CB8AC3E}">
        <p14:creationId xmlns:p14="http://schemas.microsoft.com/office/powerpoint/2010/main" val="321641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Moving average:</a:t>
            </a:r>
          </a:p>
          <a:p>
            <a:pPr lvl="1"/>
            <a:r>
              <a:rPr lang="en-CA" sz="1800" dirty="0"/>
              <a:t>For each time point, create a window, and calculate the average.</a:t>
            </a:r>
            <a:endParaRPr lang="fi-FI" sz="1800" baseline="-250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B5473C39-D2A7-4E71-830C-89C7C785A479}"/>
              </a:ext>
            </a:extLst>
          </p:cNvPr>
          <p:cNvGrpSpPr/>
          <p:nvPr/>
        </p:nvGrpSpPr>
        <p:grpSpPr>
          <a:xfrm>
            <a:off x="3167688" y="2884634"/>
            <a:ext cx="5856624" cy="3433725"/>
            <a:chOff x="1643687" y="1347175"/>
            <a:chExt cx="5856624" cy="3433725"/>
          </a:xfrm>
        </p:grpSpPr>
        <p:pic>
          <p:nvPicPr>
            <p:cNvPr id="12" name="Google Shape;159;p25">
              <a:extLst>
                <a:ext uri="{FF2B5EF4-FFF2-40B4-BE49-F238E27FC236}">
                  <a16:creationId xmlns:a16="http://schemas.microsoft.com/office/drawing/2014/main" id="{23026A82-BAA3-4089-BBC0-E27B99F5D8FE}"/>
                </a:ext>
              </a:extLst>
            </p:cNvPr>
            <p:cNvPicPr preferRelativeResize="0"/>
            <p:nvPr/>
          </p:nvPicPr>
          <p:blipFill>
            <a:blip r:embed="rId3">
              <a:alphaModFix/>
            </a:blip>
            <a:stretch>
              <a:fillRect/>
            </a:stretch>
          </p:blipFill>
          <p:spPr>
            <a:xfrm>
              <a:off x="1643687" y="1347175"/>
              <a:ext cx="5856624" cy="3433725"/>
            </a:xfrm>
            <a:prstGeom prst="rect">
              <a:avLst/>
            </a:prstGeom>
            <a:noFill/>
            <a:ln>
              <a:noFill/>
            </a:ln>
          </p:spPr>
        </p:pic>
        <p:sp>
          <p:nvSpPr>
            <p:cNvPr id="13" name="Google Shape;160;p25">
              <a:extLst>
                <a:ext uri="{FF2B5EF4-FFF2-40B4-BE49-F238E27FC236}">
                  <a16:creationId xmlns:a16="http://schemas.microsoft.com/office/drawing/2014/main" id="{DB2DEC88-89D0-46CE-9051-F965C5C53310}"/>
                </a:ext>
              </a:extLst>
            </p:cNvPr>
            <p:cNvSpPr/>
            <p:nvPr/>
          </p:nvSpPr>
          <p:spPr>
            <a:xfrm>
              <a:off x="2266600" y="3119825"/>
              <a:ext cx="531900" cy="10119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p25">
              <a:extLst>
                <a:ext uri="{FF2B5EF4-FFF2-40B4-BE49-F238E27FC236}">
                  <a16:creationId xmlns:a16="http://schemas.microsoft.com/office/drawing/2014/main" id="{D32C9C33-2445-412E-A638-F7C722FA2C23}"/>
                </a:ext>
              </a:extLst>
            </p:cNvPr>
            <p:cNvSpPr/>
            <p:nvPr/>
          </p:nvSpPr>
          <p:spPr>
            <a:xfrm>
              <a:off x="2430850" y="3532925"/>
              <a:ext cx="203400" cy="1857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62;p25">
              <a:extLst>
                <a:ext uri="{FF2B5EF4-FFF2-40B4-BE49-F238E27FC236}">
                  <a16:creationId xmlns:a16="http://schemas.microsoft.com/office/drawing/2014/main" id="{2DADAA20-53CD-472A-9B1F-ED09E51603E7}"/>
                </a:ext>
              </a:extLst>
            </p:cNvPr>
            <p:cNvCxnSpPr/>
            <p:nvPr/>
          </p:nvCxnSpPr>
          <p:spPr>
            <a:xfrm>
              <a:off x="2234475" y="2993650"/>
              <a:ext cx="567900" cy="300"/>
            </a:xfrm>
            <a:prstGeom prst="straightConnector1">
              <a:avLst/>
            </a:prstGeom>
            <a:noFill/>
            <a:ln w="9525" cap="flat" cmpd="sng">
              <a:solidFill>
                <a:srgbClr val="000000"/>
              </a:solidFill>
              <a:prstDash val="solid"/>
              <a:round/>
              <a:headEnd type="stealth" w="med" len="med"/>
              <a:tailEnd type="stealth" w="med" len="med"/>
            </a:ln>
          </p:spPr>
        </p:cxnSp>
        <p:sp>
          <p:nvSpPr>
            <p:cNvPr id="16" name="Google Shape;163;p25">
              <a:extLst>
                <a:ext uri="{FF2B5EF4-FFF2-40B4-BE49-F238E27FC236}">
                  <a16:creationId xmlns:a16="http://schemas.microsoft.com/office/drawing/2014/main" id="{327BA6A7-B97E-45F6-A799-9BEBFDAB8F29}"/>
                </a:ext>
              </a:extLst>
            </p:cNvPr>
            <p:cNvSpPr txBox="1"/>
            <p:nvPr/>
          </p:nvSpPr>
          <p:spPr>
            <a:xfrm>
              <a:off x="2071575" y="2639950"/>
              <a:ext cx="893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Window size</a:t>
              </a:r>
              <a:endParaRPr sz="1000"/>
            </a:p>
          </p:txBody>
        </p:sp>
        <p:cxnSp>
          <p:nvCxnSpPr>
            <p:cNvPr id="17" name="Google Shape;164;p25">
              <a:extLst>
                <a:ext uri="{FF2B5EF4-FFF2-40B4-BE49-F238E27FC236}">
                  <a16:creationId xmlns:a16="http://schemas.microsoft.com/office/drawing/2014/main" id="{8A11E979-C51D-447F-8265-8AA9F393B0A7}"/>
                </a:ext>
              </a:extLst>
            </p:cNvPr>
            <p:cNvCxnSpPr>
              <a:stCxn id="14" idx="5"/>
            </p:cNvCxnSpPr>
            <p:nvPr/>
          </p:nvCxnSpPr>
          <p:spPr>
            <a:xfrm>
              <a:off x="2604463" y="3691430"/>
              <a:ext cx="523800" cy="279900"/>
            </a:xfrm>
            <a:prstGeom prst="straightConnector1">
              <a:avLst/>
            </a:prstGeom>
            <a:noFill/>
            <a:ln w="9525" cap="flat" cmpd="sng">
              <a:solidFill>
                <a:srgbClr val="000000"/>
              </a:solidFill>
              <a:prstDash val="solid"/>
              <a:round/>
              <a:headEnd type="stealth" w="med" len="med"/>
              <a:tailEnd type="none" w="med" len="med"/>
            </a:ln>
          </p:spPr>
        </p:cxnSp>
        <p:sp>
          <p:nvSpPr>
            <p:cNvPr id="18" name="Google Shape;165;p25">
              <a:extLst>
                <a:ext uri="{FF2B5EF4-FFF2-40B4-BE49-F238E27FC236}">
                  <a16:creationId xmlns:a16="http://schemas.microsoft.com/office/drawing/2014/main" id="{DD2D3050-792F-466F-81B2-3239A4EF441B}"/>
                </a:ext>
              </a:extLst>
            </p:cNvPr>
            <p:cNvSpPr txBox="1"/>
            <p:nvPr/>
          </p:nvSpPr>
          <p:spPr>
            <a:xfrm>
              <a:off x="3052075" y="3829475"/>
              <a:ext cx="7587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Mean in window</a:t>
              </a:r>
              <a:endParaRPr sz="1000"/>
            </a:p>
          </p:txBody>
        </p:sp>
      </p:grpSp>
    </p:spTree>
    <p:extLst>
      <p:ext uri="{BB962C8B-B14F-4D97-AF65-F5344CB8AC3E}">
        <p14:creationId xmlns:p14="http://schemas.microsoft.com/office/powerpoint/2010/main" val="1057597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Moving average:</a:t>
            </a:r>
          </a:p>
          <a:p>
            <a:pPr lvl="1"/>
            <a:r>
              <a:rPr lang="en-CA" sz="1800" dirty="0"/>
              <a:t>For each time point, create a window, and calculate the average.</a:t>
            </a:r>
            <a:endParaRPr lang="fi-FI" sz="1800" baseline="-250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38056377-01B3-45C8-85D8-9B6B83472182}"/>
              </a:ext>
            </a:extLst>
          </p:cNvPr>
          <p:cNvGrpSpPr/>
          <p:nvPr/>
        </p:nvGrpSpPr>
        <p:grpSpPr>
          <a:xfrm>
            <a:off x="3167688" y="2884634"/>
            <a:ext cx="5856624" cy="3433725"/>
            <a:chOff x="1643687" y="1347175"/>
            <a:chExt cx="5856624" cy="3433725"/>
          </a:xfrm>
        </p:grpSpPr>
        <p:pic>
          <p:nvPicPr>
            <p:cNvPr id="20" name="Google Shape;171;p26">
              <a:extLst>
                <a:ext uri="{FF2B5EF4-FFF2-40B4-BE49-F238E27FC236}">
                  <a16:creationId xmlns:a16="http://schemas.microsoft.com/office/drawing/2014/main" id="{23D2E95D-055C-4543-B7A0-4B22B83D6D78}"/>
                </a:ext>
              </a:extLst>
            </p:cNvPr>
            <p:cNvPicPr preferRelativeResize="0"/>
            <p:nvPr/>
          </p:nvPicPr>
          <p:blipFill>
            <a:blip r:embed="rId3">
              <a:alphaModFix/>
            </a:blip>
            <a:stretch>
              <a:fillRect/>
            </a:stretch>
          </p:blipFill>
          <p:spPr>
            <a:xfrm>
              <a:off x="1643687" y="1347175"/>
              <a:ext cx="5856624" cy="3433725"/>
            </a:xfrm>
            <a:prstGeom prst="rect">
              <a:avLst/>
            </a:prstGeom>
            <a:noFill/>
            <a:ln>
              <a:noFill/>
            </a:ln>
          </p:spPr>
        </p:pic>
        <p:sp>
          <p:nvSpPr>
            <p:cNvPr id="21" name="Google Shape;172;p26">
              <a:extLst>
                <a:ext uri="{FF2B5EF4-FFF2-40B4-BE49-F238E27FC236}">
                  <a16:creationId xmlns:a16="http://schemas.microsoft.com/office/drawing/2014/main" id="{91EE00D2-BEA2-480D-87CC-E5E4700E397D}"/>
                </a:ext>
              </a:extLst>
            </p:cNvPr>
            <p:cNvSpPr/>
            <p:nvPr/>
          </p:nvSpPr>
          <p:spPr>
            <a:xfrm>
              <a:off x="2473025" y="2950875"/>
              <a:ext cx="531900" cy="10119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p26">
              <a:extLst>
                <a:ext uri="{FF2B5EF4-FFF2-40B4-BE49-F238E27FC236}">
                  <a16:creationId xmlns:a16="http://schemas.microsoft.com/office/drawing/2014/main" id="{A9FB5B5A-EB2A-4909-9766-C9E8F339E0DC}"/>
                </a:ext>
              </a:extLst>
            </p:cNvPr>
            <p:cNvSpPr/>
            <p:nvPr/>
          </p:nvSpPr>
          <p:spPr>
            <a:xfrm>
              <a:off x="2430850" y="3532925"/>
              <a:ext cx="203400" cy="185700"/>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p26">
              <a:extLst>
                <a:ext uri="{FF2B5EF4-FFF2-40B4-BE49-F238E27FC236}">
                  <a16:creationId xmlns:a16="http://schemas.microsoft.com/office/drawing/2014/main" id="{D260C37E-F5F9-43C7-9B56-CCF1CB637047}"/>
                </a:ext>
              </a:extLst>
            </p:cNvPr>
            <p:cNvSpPr/>
            <p:nvPr/>
          </p:nvSpPr>
          <p:spPr>
            <a:xfrm>
              <a:off x="2637275" y="3363975"/>
              <a:ext cx="203400" cy="1857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645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Moving average:</a:t>
            </a:r>
          </a:p>
          <a:p>
            <a:pPr lvl="1"/>
            <a:r>
              <a:rPr lang="en-CA" sz="1800" dirty="0"/>
              <a:t>For each time point, create a window, and calculate the average.</a:t>
            </a:r>
            <a:endParaRPr lang="fi-FI" sz="1800" baseline="-250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7A627F59-D92C-4521-8495-0CFAB5ACA6B0}"/>
              </a:ext>
            </a:extLst>
          </p:cNvPr>
          <p:cNvGrpSpPr/>
          <p:nvPr/>
        </p:nvGrpSpPr>
        <p:grpSpPr>
          <a:xfrm>
            <a:off x="3167688" y="2884634"/>
            <a:ext cx="5856624" cy="3433725"/>
            <a:chOff x="1643687" y="1347175"/>
            <a:chExt cx="5856624" cy="3433725"/>
          </a:xfrm>
        </p:grpSpPr>
        <p:pic>
          <p:nvPicPr>
            <p:cNvPr id="17" name="Google Shape;180;p27">
              <a:extLst>
                <a:ext uri="{FF2B5EF4-FFF2-40B4-BE49-F238E27FC236}">
                  <a16:creationId xmlns:a16="http://schemas.microsoft.com/office/drawing/2014/main" id="{A7D9C99F-D078-4115-8D2F-172E8AC59DEF}"/>
                </a:ext>
              </a:extLst>
            </p:cNvPr>
            <p:cNvPicPr preferRelativeResize="0"/>
            <p:nvPr/>
          </p:nvPicPr>
          <p:blipFill>
            <a:blip r:embed="rId3">
              <a:alphaModFix/>
            </a:blip>
            <a:stretch>
              <a:fillRect/>
            </a:stretch>
          </p:blipFill>
          <p:spPr>
            <a:xfrm>
              <a:off x="1643687" y="1347175"/>
              <a:ext cx="5856624" cy="3433725"/>
            </a:xfrm>
            <a:prstGeom prst="rect">
              <a:avLst/>
            </a:prstGeom>
            <a:noFill/>
            <a:ln>
              <a:noFill/>
            </a:ln>
          </p:spPr>
        </p:pic>
        <p:sp>
          <p:nvSpPr>
            <p:cNvPr id="18" name="Google Shape;181;p27">
              <a:extLst>
                <a:ext uri="{FF2B5EF4-FFF2-40B4-BE49-F238E27FC236}">
                  <a16:creationId xmlns:a16="http://schemas.microsoft.com/office/drawing/2014/main" id="{4BDD7E74-5429-4DE9-963E-ACC244B9466A}"/>
                </a:ext>
              </a:extLst>
            </p:cNvPr>
            <p:cNvSpPr/>
            <p:nvPr/>
          </p:nvSpPr>
          <p:spPr>
            <a:xfrm>
              <a:off x="2717575" y="2832525"/>
              <a:ext cx="531900" cy="10119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2;p27">
              <a:extLst>
                <a:ext uri="{FF2B5EF4-FFF2-40B4-BE49-F238E27FC236}">
                  <a16:creationId xmlns:a16="http://schemas.microsoft.com/office/drawing/2014/main" id="{46FDEE5A-B636-446C-BB61-B3F5DD1FB1FD}"/>
                </a:ext>
              </a:extLst>
            </p:cNvPr>
            <p:cNvSpPr/>
            <p:nvPr/>
          </p:nvSpPr>
          <p:spPr>
            <a:xfrm>
              <a:off x="2430850" y="3532925"/>
              <a:ext cx="203400" cy="185700"/>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p27">
              <a:extLst>
                <a:ext uri="{FF2B5EF4-FFF2-40B4-BE49-F238E27FC236}">
                  <a16:creationId xmlns:a16="http://schemas.microsoft.com/office/drawing/2014/main" id="{92858BA7-E696-43A5-AD8C-87DD3A3E3203}"/>
                </a:ext>
              </a:extLst>
            </p:cNvPr>
            <p:cNvSpPr/>
            <p:nvPr/>
          </p:nvSpPr>
          <p:spPr>
            <a:xfrm>
              <a:off x="2637275" y="3363975"/>
              <a:ext cx="203400" cy="185700"/>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4;p27">
              <a:extLst>
                <a:ext uri="{FF2B5EF4-FFF2-40B4-BE49-F238E27FC236}">
                  <a16:creationId xmlns:a16="http://schemas.microsoft.com/office/drawing/2014/main" id="{1305B76F-4BBC-45E5-AD4C-EC7A9459FA66}"/>
                </a:ext>
              </a:extLst>
            </p:cNvPr>
            <p:cNvSpPr/>
            <p:nvPr/>
          </p:nvSpPr>
          <p:spPr>
            <a:xfrm>
              <a:off x="2881825" y="3245625"/>
              <a:ext cx="203400" cy="1857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402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3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a:t>Introduction</a:t>
            </a:r>
            <a:endParaRPr lang="en-CA" sz="3600" dirty="0"/>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8" y="1782981"/>
            <a:ext cx="6995581" cy="4393982"/>
          </a:xfrm>
        </p:spPr>
        <p:txBody>
          <a:bodyPr>
            <a:noAutofit/>
          </a:bodyPr>
          <a:lstStyle/>
          <a:p>
            <a:r>
              <a:rPr lang="en-CA" sz="2000" dirty="0"/>
              <a:t>Instructor: Dr. Jeremy Eng (engj@saskpolytech.ca)</a:t>
            </a:r>
          </a:p>
          <a:p>
            <a:r>
              <a:rPr lang="en-CA" sz="2000" dirty="0"/>
              <a:t>Lead Cloud Applications and Data Instructor at </a:t>
            </a:r>
            <a:r>
              <a:rPr lang="en-CA" sz="2000" dirty="0" err="1"/>
              <a:t>Sask</a:t>
            </a:r>
            <a:r>
              <a:rPr lang="en-CA" sz="2000" dirty="0"/>
              <a:t> Polytech</a:t>
            </a:r>
          </a:p>
          <a:p>
            <a:r>
              <a:rPr lang="en-CA" sz="2000" dirty="0"/>
              <a:t>Born and raised in Saskatoon, Saskatchewan</a:t>
            </a:r>
          </a:p>
          <a:p>
            <a:r>
              <a:rPr lang="en-CA" sz="2000" dirty="0"/>
              <a:t>PhD in Statistics</a:t>
            </a:r>
          </a:p>
          <a:p>
            <a:r>
              <a:rPr lang="en-CA" sz="2000" dirty="0"/>
              <a:t>Research Areas:</a:t>
            </a:r>
          </a:p>
          <a:p>
            <a:pPr lvl="1"/>
            <a:r>
              <a:rPr lang="en-CA" sz="1800" dirty="0"/>
              <a:t>Big data simulations involving Monte Carlo techniques</a:t>
            </a:r>
          </a:p>
          <a:p>
            <a:pPr lvl="1"/>
            <a:r>
              <a:rPr lang="en-CA" sz="1800" dirty="0"/>
              <a:t>Developing and applying machine learning techniques to model COVID-19 spread in Saskatchewan and Canada (PMCMC)</a:t>
            </a:r>
          </a:p>
          <a:p>
            <a:r>
              <a:rPr lang="en-CA" sz="2000" dirty="0"/>
              <a:t>Microsoft Certified Trainer</a:t>
            </a:r>
          </a:p>
          <a:p>
            <a:r>
              <a:rPr lang="en-CA" sz="2000" dirty="0"/>
              <a:t>LinkedIn: </a:t>
            </a:r>
            <a:r>
              <a:rPr lang="en-CA" sz="2000" dirty="0">
                <a:hlinkClick r:id="rId3"/>
              </a:rPr>
              <a:t>https://www.linkedin.com/in/jeremy-eng-sk/</a:t>
            </a:r>
            <a:endParaRPr lang="en-CA" sz="2000" dirty="0"/>
          </a:p>
          <a:p>
            <a:endParaRPr lang="en-US" sz="2000" dirty="0"/>
          </a:p>
          <a:p>
            <a:endParaRPr lang="en-CA" sz="2000" dirty="0"/>
          </a:p>
          <a:p>
            <a:endParaRPr lang="en-CA" sz="2000" dirty="0"/>
          </a:p>
        </p:txBody>
      </p:sp>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8"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0" name="Rectangle 4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4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erson with the arms crossed&#10;&#10;Description automatically generated with medium confidence">
            <a:extLst>
              <a:ext uri="{FF2B5EF4-FFF2-40B4-BE49-F238E27FC236}">
                <a16:creationId xmlns:a16="http://schemas.microsoft.com/office/drawing/2014/main" id="{9C469F5E-E8B2-4BE4-B102-555C9395D4ED}"/>
              </a:ext>
            </a:extLst>
          </p:cNvPr>
          <p:cNvPicPr>
            <a:picLocks noChangeAspect="1"/>
          </p:cNvPicPr>
          <p:nvPr/>
        </p:nvPicPr>
        <p:blipFill>
          <a:blip r:embed="rId4"/>
          <a:stretch>
            <a:fillRect/>
          </a:stretch>
        </p:blipFill>
        <p:spPr>
          <a:xfrm>
            <a:off x="8191843" y="1457471"/>
            <a:ext cx="3356688" cy="3356688"/>
          </a:xfrm>
          <a:prstGeom prst="rect">
            <a:avLst/>
          </a:prstGeom>
        </p:spPr>
      </p:pic>
    </p:spTree>
    <p:extLst>
      <p:ext uri="{BB962C8B-B14F-4D97-AF65-F5344CB8AC3E}">
        <p14:creationId xmlns:p14="http://schemas.microsoft.com/office/powerpoint/2010/main" val="271057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Moving average:</a:t>
            </a:r>
          </a:p>
          <a:p>
            <a:pPr lvl="1"/>
            <a:r>
              <a:rPr lang="en-CA" sz="1800" dirty="0"/>
              <a:t>For each time point, create a window, and calculate the average.</a:t>
            </a:r>
            <a:endParaRPr lang="fi-FI" sz="1800" baseline="-250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BB82A907-EF40-4D64-BBA6-D043890D8530}"/>
              </a:ext>
            </a:extLst>
          </p:cNvPr>
          <p:cNvGrpSpPr/>
          <p:nvPr/>
        </p:nvGrpSpPr>
        <p:grpSpPr>
          <a:xfrm>
            <a:off x="3167688" y="2884634"/>
            <a:ext cx="5856624" cy="3433725"/>
            <a:chOff x="1643687" y="1347175"/>
            <a:chExt cx="5856624" cy="3433725"/>
          </a:xfrm>
        </p:grpSpPr>
        <p:pic>
          <p:nvPicPr>
            <p:cNvPr id="19" name="Google Shape;190;p28">
              <a:extLst>
                <a:ext uri="{FF2B5EF4-FFF2-40B4-BE49-F238E27FC236}">
                  <a16:creationId xmlns:a16="http://schemas.microsoft.com/office/drawing/2014/main" id="{B06DF683-6417-4F58-A18A-2C1B5009CF1A}"/>
                </a:ext>
              </a:extLst>
            </p:cNvPr>
            <p:cNvPicPr preferRelativeResize="0"/>
            <p:nvPr/>
          </p:nvPicPr>
          <p:blipFill>
            <a:blip r:embed="rId3">
              <a:alphaModFix/>
            </a:blip>
            <a:stretch>
              <a:fillRect/>
            </a:stretch>
          </p:blipFill>
          <p:spPr>
            <a:xfrm>
              <a:off x="1643687" y="1347175"/>
              <a:ext cx="5856624" cy="3433725"/>
            </a:xfrm>
            <a:prstGeom prst="rect">
              <a:avLst/>
            </a:prstGeom>
            <a:noFill/>
            <a:ln>
              <a:noFill/>
            </a:ln>
          </p:spPr>
        </p:pic>
        <p:sp>
          <p:nvSpPr>
            <p:cNvPr id="20" name="Google Shape;191;p28">
              <a:extLst>
                <a:ext uri="{FF2B5EF4-FFF2-40B4-BE49-F238E27FC236}">
                  <a16:creationId xmlns:a16="http://schemas.microsoft.com/office/drawing/2014/main" id="{2B73EAF3-D5CB-4017-818B-0C4F54D3E1E5}"/>
                </a:ext>
              </a:extLst>
            </p:cNvPr>
            <p:cNvSpPr/>
            <p:nvPr/>
          </p:nvSpPr>
          <p:spPr>
            <a:xfrm>
              <a:off x="1846600" y="2751280"/>
              <a:ext cx="5539800" cy="1532175"/>
            </a:xfrm>
            <a:custGeom>
              <a:avLst/>
              <a:gdLst/>
              <a:ahLst/>
              <a:cxnLst/>
              <a:rect l="l" t="t" r="r" b="b"/>
              <a:pathLst>
                <a:path w="221592" h="61287" extrusionOk="0">
                  <a:moveTo>
                    <a:pt x="0" y="61287"/>
                  </a:moveTo>
                  <a:cubicBezTo>
                    <a:pt x="7930" y="50709"/>
                    <a:pt x="17528" y="40183"/>
                    <a:pt x="29681" y="34979"/>
                  </a:cubicBezTo>
                  <a:cubicBezTo>
                    <a:pt x="38505" y="31201"/>
                    <a:pt x="49445" y="33173"/>
                    <a:pt x="57675" y="28233"/>
                  </a:cubicBezTo>
                  <a:cubicBezTo>
                    <a:pt x="60242" y="26692"/>
                    <a:pt x="63756" y="25851"/>
                    <a:pt x="65095" y="23174"/>
                  </a:cubicBezTo>
                  <a:cubicBezTo>
                    <a:pt x="66781" y="19801"/>
                    <a:pt x="66652" y="14455"/>
                    <a:pt x="70154" y="13056"/>
                  </a:cubicBezTo>
                  <a:cubicBezTo>
                    <a:pt x="76671" y="10452"/>
                    <a:pt x="82863" y="19806"/>
                    <a:pt x="87355" y="25198"/>
                  </a:cubicBezTo>
                  <a:cubicBezTo>
                    <a:pt x="90516" y="28993"/>
                    <a:pt x="96986" y="29044"/>
                    <a:pt x="101858" y="28233"/>
                  </a:cubicBezTo>
                  <a:cubicBezTo>
                    <a:pt x="108139" y="27187"/>
                    <a:pt x="109702" y="18045"/>
                    <a:pt x="114675" y="14068"/>
                  </a:cubicBezTo>
                  <a:cubicBezTo>
                    <a:pt x="121806" y="8366"/>
                    <a:pt x="132744" y="11328"/>
                    <a:pt x="141657" y="9346"/>
                  </a:cubicBezTo>
                  <a:cubicBezTo>
                    <a:pt x="147403" y="8069"/>
                    <a:pt x="151462" y="2343"/>
                    <a:pt x="157172" y="914"/>
                  </a:cubicBezTo>
                  <a:cubicBezTo>
                    <a:pt x="171177" y="-2590"/>
                    <a:pt x="185680" y="5533"/>
                    <a:pt x="200006" y="7322"/>
                  </a:cubicBezTo>
                  <a:cubicBezTo>
                    <a:pt x="207147" y="8214"/>
                    <a:pt x="214396" y="6985"/>
                    <a:pt x="221592" y="6985"/>
                  </a:cubicBezTo>
                </a:path>
              </a:pathLst>
            </a:custGeom>
            <a:noFill/>
            <a:ln w="28575" cap="flat" cmpd="sng">
              <a:solidFill>
                <a:srgbClr val="4A86E8"/>
              </a:solidFill>
              <a:prstDash val="solid"/>
              <a:round/>
              <a:headEnd type="none" w="med" len="med"/>
              <a:tailEnd type="none" w="med" len="med"/>
            </a:ln>
          </p:spPr>
        </p:sp>
      </p:grpSp>
    </p:spTree>
    <p:extLst>
      <p:ext uri="{BB962C8B-B14F-4D97-AF65-F5344CB8AC3E}">
        <p14:creationId xmlns:p14="http://schemas.microsoft.com/office/powerpoint/2010/main" val="5032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Moving average:</a:t>
            </a:r>
          </a:p>
          <a:p>
            <a:pPr lvl="1"/>
            <a:r>
              <a:rPr lang="en-CA" sz="1800" dirty="0"/>
              <a:t>For each time point, create a window, and calculate the average.</a:t>
            </a:r>
            <a:endParaRPr lang="fi-FI" sz="1800" baseline="-250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4457578-4F39-4CCD-8D68-0FD54DF1F1FB}"/>
              </a:ext>
            </a:extLst>
          </p:cNvPr>
          <p:cNvGrpSpPr/>
          <p:nvPr/>
        </p:nvGrpSpPr>
        <p:grpSpPr>
          <a:xfrm>
            <a:off x="3167688" y="2885473"/>
            <a:ext cx="5856623" cy="3433727"/>
            <a:chOff x="3407076" y="1549525"/>
            <a:chExt cx="5425226" cy="3180800"/>
          </a:xfrm>
        </p:grpSpPr>
        <p:pic>
          <p:nvPicPr>
            <p:cNvPr id="25" name="Google Shape;197;p29">
              <a:extLst>
                <a:ext uri="{FF2B5EF4-FFF2-40B4-BE49-F238E27FC236}">
                  <a16:creationId xmlns:a16="http://schemas.microsoft.com/office/drawing/2014/main" id="{22273E5C-9FA8-4AB1-876F-53FC6B4C51E4}"/>
                </a:ext>
              </a:extLst>
            </p:cNvPr>
            <p:cNvPicPr preferRelativeResize="0"/>
            <p:nvPr/>
          </p:nvPicPr>
          <p:blipFill>
            <a:blip r:embed="rId3">
              <a:alphaModFix/>
            </a:blip>
            <a:stretch>
              <a:fillRect/>
            </a:stretch>
          </p:blipFill>
          <p:spPr>
            <a:xfrm>
              <a:off x="3407076" y="1549525"/>
              <a:ext cx="5425226" cy="3180800"/>
            </a:xfrm>
            <a:prstGeom prst="rect">
              <a:avLst/>
            </a:prstGeom>
            <a:noFill/>
            <a:ln>
              <a:noFill/>
            </a:ln>
          </p:spPr>
        </p:pic>
        <p:sp>
          <p:nvSpPr>
            <p:cNvPr id="26" name="Google Shape;202;p29">
              <a:extLst>
                <a:ext uri="{FF2B5EF4-FFF2-40B4-BE49-F238E27FC236}">
                  <a16:creationId xmlns:a16="http://schemas.microsoft.com/office/drawing/2014/main" id="{FBB06E6D-B95B-4F0E-B6F1-736BB8DB7054}"/>
                </a:ext>
              </a:extLst>
            </p:cNvPr>
            <p:cNvSpPr/>
            <p:nvPr/>
          </p:nvSpPr>
          <p:spPr>
            <a:xfrm>
              <a:off x="6963200" y="1703975"/>
              <a:ext cx="531900" cy="16182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p29">
              <a:extLst>
                <a:ext uri="{FF2B5EF4-FFF2-40B4-BE49-F238E27FC236}">
                  <a16:creationId xmlns:a16="http://schemas.microsoft.com/office/drawing/2014/main" id="{302D02CF-ABD1-4332-AFA7-1CA8A5702A72}"/>
                </a:ext>
              </a:extLst>
            </p:cNvPr>
            <p:cNvSpPr/>
            <p:nvPr/>
          </p:nvSpPr>
          <p:spPr>
            <a:xfrm>
              <a:off x="7418900" y="2462125"/>
              <a:ext cx="203400" cy="1857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4;p29">
              <a:extLst>
                <a:ext uri="{FF2B5EF4-FFF2-40B4-BE49-F238E27FC236}">
                  <a16:creationId xmlns:a16="http://schemas.microsoft.com/office/drawing/2014/main" id="{9FACEF0C-900E-4572-BE33-990379330201}"/>
                </a:ext>
              </a:extLst>
            </p:cNvPr>
            <p:cNvSpPr txBox="1"/>
            <p:nvPr/>
          </p:nvSpPr>
          <p:spPr>
            <a:xfrm>
              <a:off x="7453875" y="2071175"/>
              <a:ext cx="1059058"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Trailing</a:t>
              </a:r>
              <a:endParaRPr dirty="0"/>
            </a:p>
          </p:txBody>
        </p:sp>
        <p:sp>
          <p:nvSpPr>
            <p:cNvPr id="29" name="Google Shape;205;p29">
              <a:extLst>
                <a:ext uri="{FF2B5EF4-FFF2-40B4-BE49-F238E27FC236}">
                  <a16:creationId xmlns:a16="http://schemas.microsoft.com/office/drawing/2014/main" id="{57BEECBC-95B5-427E-997B-9FF677D3F30D}"/>
                </a:ext>
              </a:extLst>
            </p:cNvPr>
            <p:cNvSpPr/>
            <p:nvPr/>
          </p:nvSpPr>
          <p:spPr>
            <a:xfrm>
              <a:off x="4054800" y="3068925"/>
              <a:ext cx="531900" cy="10713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p29">
              <a:extLst>
                <a:ext uri="{FF2B5EF4-FFF2-40B4-BE49-F238E27FC236}">
                  <a16:creationId xmlns:a16="http://schemas.microsoft.com/office/drawing/2014/main" id="{642367A3-2304-4CDE-A2DC-77BC607483A0}"/>
                </a:ext>
              </a:extLst>
            </p:cNvPr>
            <p:cNvSpPr/>
            <p:nvPr/>
          </p:nvSpPr>
          <p:spPr>
            <a:xfrm>
              <a:off x="4219050" y="3511725"/>
              <a:ext cx="203400" cy="1857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p29">
              <a:extLst>
                <a:ext uri="{FF2B5EF4-FFF2-40B4-BE49-F238E27FC236}">
                  <a16:creationId xmlns:a16="http://schemas.microsoft.com/office/drawing/2014/main" id="{E10DEAAC-FA8D-46B5-9963-CE38E1AF7BF1}"/>
                </a:ext>
              </a:extLst>
            </p:cNvPr>
            <p:cNvSpPr txBox="1"/>
            <p:nvPr/>
          </p:nvSpPr>
          <p:spPr>
            <a:xfrm>
              <a:off x="4550775" y="3660200"/>
              <a:ext cx="1060914"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Centre</a:t>
              </a:r>
              <a:endParaRPr dirty="0"/>
            </a:p>
          </p:txBody>
        </p:sp>
      </p:grpSp>
    </p:spTree>
    <p:extLst>
      <p:ext uri="{BB962C8B-B14F-4D97-AF65-F5344CB8AC3E}">
        <p14:creationId xmlns:p14="http://schemas.microsoft.com/office/powerpoint/2010/main" val="176547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Smoothing a Time Series </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Larger window size results in more smoothing.</a:t>
            </a:r>
          </a:p>
          <a:p>
            <a:r>
              <a:rPr lang="en-CA" sz="2000" dirty="0"/>
              <a:t>Amount of smoothing depends on the situation.</a:t>
            </a:r>
            <a:endParaRPr lang="fi-FI" sz="1800" dirty="0"/>
          </a:p>
          <a:p>
            <a:pPr lvl="1"/>
            <a:endParaRPr lang="en-CA" sz="20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Google Shape;220;p31">
            <a:extLst>
              <a:ext uri="{FF2B5EF4-FFF2-40B4-BE49-F238E27FC236}">
                <a16:creationId xmlns:a16="http://schemas.microsoft.com/office/drawing/2014/main" id="{0A75FFF9-8006-49E7-BE1A-B82B3D1F60E9}"/>
              </a:ext>
            </a:extLst>
          </p:cNvPr>
          <p:cNvPicPr preferRelativeResize="0"/>
          <p:nvPr/>
        </p:nvPicPr>
        <p:blipFill>
          <a:blip r:embed="rId3">
            <a:alphaModFix/>
          </a:blip>
          <a:stretch>
            <a:fillRect/>
          </a:stretch>
        </p:blipFill>
        <p:spPr>
          <a:xfrm>
            <a:off x="3002391" y="2741332"/>
            <a:ext cx="6187217" cy="3820975"/>
          </a:xfrm>
          <a:prstGeom prst="rect">
            <a:avLst/>
          </a:prstGeom>
          <a:noFill/>
          <a:ln>
            <a:noFill/>
          </a:ln>
        </p:spPr>
      </p:pic>
    </p:spTree>
    <p:extLst>
      <p:ext uri="{BB962C8B-B14F-4D97-AF65-F5344CB8AC3E}">
        <p14:creationId xmlns:p14="http://schemas.microsoft.com/office/powerpoint/2010/main" val="412953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Components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What are some “components” that  you notice in this time series?</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oogle Shape;254;p35">
            <a:extLst>
              <a:ext uri="{FF2B5EF4-FFF2-40B4-BE49-F238E27FC236}">
                <a16:creationId xmlns:a16="http://schemas.microsoft.com/office/drawing/2014/main" id="{24F89299-AB40-C7A6-E2A6-E166D97873FD}"/>
              </a:ext>
            </a:extLst>
          </p:cNvPr>
          <p:cNvPicPr preferRelativeResize="0"/>
          <p:nvPr/>
        </p:nvPicPr>
        <p:blipFill rotWithShape="1">
          <a:blip r:embed="rId3">
            <a:alphaModFix/>
          </a:blip>
          <a:srcRect t="8403" b="3599"/>
          <a:stretch/>
        </p:blipFill>
        <p:spPr>
          <a:xfrm>
            <a:off x="1896777" y="2916212"/>
            <a:ext cx="8398445" cy="3044319"/>
          </a:xfrm>
          <a:prstGeom prst="rect">
            <a:avLst/>
          </a:prstGeom>
          <a:noFill/>
          <a:ln>
            <a:noFill/>
          </a:ln>
        </p:spPr>
      </p:pic>
    </p:spTree>
    <p:extLst>
      <p:ext uri="{BB962C8B-B14F-4D97-AF65-F5344CB8AC3E}">
        <p14:creationId xmlns:p14="http://schemas.microsoft.com/office/powerpoint/2010/main" val="159008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Components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2698042" cy="4393982"/>
          </a:xfrm>
        </p:spPr>
        <p:txBody>
          <a:bodyPr>
            <a:normAutofit/>
          </a:bodyPr>
          <a:lstStyle/>
          <a:p>
            <a:r>
              <a:rPr lang="en-CA" sz="2000" dirty="0"/>
              <a:t>Level</a:t>
            </a:r>
          </a:p>
          <a:p>
            <a:r>
              <a:rPr lang="en-CA" sz="2000" dirty="0"/>
              <a:t>Trend</a:t>
            </a:r>
          </a:p>
          <a:p>
            <a:r>
              <a:rPr lang="en-CA" sz="2000" dirty="0"/>
              <a:t>Seasonality</a:t>
            </a:r>
          </a:p>
          <a:p>
            <a:r>
              <a:rPr lang="en-CA" sz="2000" dirty="0"/>
              <a:t>Residual</a:t>
            </a:r>
          </a:p>
          <a:p>
            <a:endParaRPr lang="en-CA" sz="2000" dirty="0"/>
          </a:p>
          <a:p>
            <a:r>
              <a:rPr lang="en-CA" sz="2000" dirty="0"/>
              <a:t>These components are combined to make a time series</a:t>
            </a:r>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999C92F7-0FFC-4C46-BFB2-73B7B76DD3B7}"/>
              </a:ext>
            </a:extLst>
          </p:cNvPr>
          <p:cNvGrpSpPr/>
          <p:nvPr/>
        </p:nvGrpSpPr>
        <p:grpSpPr>
          <a:xfrm>
            <a:off x="3907856" y="2430335"/>
            <a:ext cx="7640675" cy="2769638"/>
            <a:chOff x="3907856" y="2262105"/>
            <a:chExt cx="7640675" cy="2769638"/>
          </a:xfrm>
        </p:grpSpPr>
        <p:pic>
          <p:nvPicPr>
            <p:cNvPr id="11" name="Google Shape;261;p36">
              <a:extLst>
                <a:ext uri="{FF2B5EF4-FFF2-40B4-BE49-F238E27FC236}">
                  <a16:creationId xmlns:a16="http://schemas.microsoft.com/office/drawing/2014/main" id="{F93418AB-07B6-423C-B70D-A0F30FD32801}"/>
                </a:ext>
              </a:extLst>
            </p:cNvPr>
            <p:cNvPicPr preferRelativeResize="0"/>
            <p:nvPr/>
          </p:nvPicPr>
          <p:blipFill rotWithShape="1">
            <a:blip r:embed="rId3">
              <a:alphaModFix/>
            </a:blip>
            <a:srcRect t="8403" b="3599"/>
            <a:stretch/>
          </p:blipFill>
          <p:spPr>
            <a:xfrm>
              <a:off x="3907856" y="2262105"/>
              <a:ext cx="7640675" cy="2769638"/>
            </a:xfrm>
            <a:prstGeom prst="rect">
              <a:avLst/>
            </a:prstGeom>
            <a:noFill/>
            <a:ln>
              <a:noFill/>
            </a:ln>
          </p:spPr>
        </p:pic>
        <p:cxnSp>
          <p:nvCxnSpPr>
            <p:cNvPr id="12" name="Google Shape;262;p36">
              <a:extLst>
                <a:ext uri="{FF2B5EF4-FFF2-40B4-BE49-F238E27FC236}">
                  <a16:creationId xmlns:a16="http://schemas.microsoft.com/office/drawing/2014/main" id="{0FDAC5DE-95B3-48F2-A124-4AF1A1505EE9}"/>
                </a:ext>
              </a:extLst>
            </p:cNvPr>
            <p:cNvCxnSpPr/>
            <p:nvPr/>
          </p:nvCxnSpPr>
          <p:spPr>
            <a:xfrm>
              <a:off x="4648643" y="3475305"/>
              <a:ext cx="6374700" cy="0"/>
            </a:xfrm>
            <a:prstGeom prst="straightConnector1">
              <a:avLst/>
            </a:prstGeom>
            <a:noFill/>
            <a:ln w="28575" cap="flat" cmpd="sng">
              <a:solidFill>
                <a:srgbClr val="4A86E8"/>
              </a:solidFill>
              <a:prstDash val="solid"/>
              <a:round/>
              <a:headEnd type="none" w="med" len="med"/>
              <a:tailEnd type="none" w="med" len="med"/>
            </a:ln>
          </p:spPr>
        </p:cxnSp>
      </p:grpSp>
    </p:spTree>
    <p:extLst>
      <p:ext uri="{BB962C8B-B14F-4D97-AF65-F5344CB8AC3E}">
        <p14:creationId xmlns:p14="http://schemas.microsoft.com/office/powerpoint/2010/main" val="240916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Components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2698042" cy="4393982"/>
          </a:xfrm>
        </p:spPr>
        <p:txBody>
          <a:bodyPr>
            <a:normAutofit/>
          </a:bodyPr>
          <a:lstStyle/>
          <a:p>
            <a:r>
              <a:rPr lang="en-CA" sz="2000" dirty="0"/>
              <a:t>Level</a:t>
            </a:r>
          </a:p>
          <a:p>
            <a:r>
              <a:rPr lang="en-CA" sz="2000" dirty="0"/>
              <a:t>Trend</a:t>
            </a:r>
          </a:p>
          <a:p>
            <a:r>
              <a:rPr lang="en-CA" sz="2000" dirty="0"/>
              <a:t>Seasonality</a:t>
            </a:r>
          </a:p>
          <a:p>
            <a:r>
              <a:rPr lang="en-CA" sz="2000" dirty="0"/>
              <a:t>Residual</a:t>
            </a:r>
          </a:p>
          <a:p>
            <a:endParaRPr lang="en-CA" sz="2000" dirty="0"/>
          </a:p>
          <a:p>
            <a:r>
              <a:rPr lang="en-CA" sz="2000" dirty="0"/>
              <a:t>These components are combined to make a time series</a:t>
            </a:r>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AF319807-EBD8-4526-9EBB-8AD0F13025BB}"/>
              </a:ext>
            </a:extLst>
          </p:cNvPr>
          <p:cNvGrpSpPr/>
          <p:nvPr/>
        </p:nvGrpSpPr>
        <p:grpSpPr>
          <a:xfrm>
            <a:off x="3907856" y="2430335"/>
            <a:ext cx="7640675" cy="2769638"/>
            <a:chOff x="751663" y="1787325"/>
            <a:chExt cx="7640675" cy="2769638"/>
          </a:xfrm>
        </p:grpSpPr>
        <p:pic>
          <p:nvPicPr>
            <p:cNvPr id="14" name="Google Shape;269;p37">
              <a:extLst>
                <a:ext uri="{FF2B5EF4-FFF2-40B4-BE49-F238E27FC236}">
                  <a16:creationId xmlns:a16="http://schemas.microsoft.com/office/drawing/2014/main" id="{13603803-E5DC-4535-8453-9051D3031B7F}"/>
                </a:ext>
              </a:extLst>
            </p:cNvPr>
            <p:cNvPicPr preferRelativeResize="0"/>
            <p:nvPr/>
          </p:nvPicPr>
          <p:blipFill rotWithShape="1">
            <a:blip r:embed="rId3">
              <a:alphaModFix/>
            </a:blip>
            <a:srcRect t="8403" b="3599"/>
            <a:stretch/>
          </p:blipFill>
          <p:spPr>
            <a:xfrm>
              <a:off x="751663" y="1787325"/>
              <a:ext cx="7640675" cy="2769638"/>
            </a:xfrm>
            <a:prstGeom prst="rect">
              <a:avLst/>
            </a:prstGeom>
            <a:noFill/>
            <a:ln>
              <a:noFill/>
            </a:ln>
          </p:spPr>
        </p:pic>
        <p:cxnSp>
          <p:nvCxnSpPr>
            <p:cNvPr id="15" name="Google Shape;270;p37">
              <a:extLst>
                <a:ext uri="{FF2B5EF4-FFF2-40B4-BE49-F238E27FC236}">
                  <a16:creationId xmlns:a16="http://schemas.microsoft.com/office/drawing/2014/main" id="{7621BA29-CF22-435A-849F-CF3C186C3C23}"/>
                </a:ext>
              </a:extLst>
            </p:cNvPr>
            <p:cNvCxnSpPr/>
            <p:nvPr/>
          </p:nvCxnSpPr>
          <p:spPr>
            <a:xfrm rot="10800000" flipH="1">
              <a:off x="1458725" y="2461875"/>
              <a:ext cx="6441900" cy="1593900"/>
            </a:xfrm>
            <a:prstGeom prst="straightConnector1">
              <a:avLst/>
            </a:prstGeom>
            <a:noFill/>
            <a:ln w="28575" cap="flat" cmpd="sng">
              <a:solidFill>
                <a:srgbClr val="4A86E8"/>
              </a:solidFill>
              <a:prstDash val="solid"/>
              <a:round/>
              <a:headEnd type="none" w="med" len="med"/>
              <a:tailEnd type="none" w="med" len="med"/>
            </a:ln>
          </p:spPr>
        </p:cxnSp>
      </p:grpSp>
    </p:spTree>
    <p:extLst>
      <p:ext uri="{BB962C8B-B14F-4D97-AF65-F5344CB8AC3E}">
        <p14:creationId xmlns:p14="http://schemas.microsoft.com/office/powerpoint/2010/main" val="2217077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Components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2698042" cy="4393982"/>
          </a:xfrm>
        </p:spPr>
        <p:txBody>
          <a:bodyPr>
            <a:normAutofit/>
          </a:bodyPr>
          <a:lstStyle/>
          <a:p>
            <a:r>
              <a:rPr lang="en-CA" sz="2000" dirty="0"/>
              <a:t>Level</a:t>
            </a:r>
          </a:p>
          <a:p>
            <a:r>
              <a:rPr lang="en-CA" sz="2000" dirty="0"/>
              <a:t>Trend</a:t>
            </a:r>
          </a:p>
          <a:p>
            <a:r>
              <a:rPr lang="en-CA" sz="2000" dirty="0"/>
              <a:t>Seasonality</a:t>
            </a:r>
          </a:p>
          <a:p>
            <a:r>
              <a:rPr lang="en-CA" sz="2000" dirty="0"/>
              <a:t>Residual</a:t>
            </a:r>
          </a:p>
          <a:p>
            <a:endParaRPr lang="en-CA" sz="2000" dirty="0"/>
          </a:p>
          <a:p>
            <a:r>
              <a:rPr lang="en-CA" sz="2000" dirty="0"/>
              <a:t>These components are combined to make a time series</a:t>
            </a:r>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742BC969-4133-4D3E-B0AE-2BEED3D024D8}"/>
              </a:ext>
            </a:extLst>
          </p:cNvPr>
          <p:cNvGrpSpPr/>
          <p:nvPr/>
        </p:nvGrpSpPr>
        <p:grpSpPr>
          <a:xfrm>
            <a:off x="3907856" y="2430335"/>
            <a:ext cx="7640675" cy="2769638"/>
            <a:chOff x="751663" y="1787325"/>
            <a:chExt cx="7640675" cy="2769638"/>
          </a:xfrm>
        </p:grpSpPr>
        <p:pic>
          <p:nvPicPr>
            <p:cNvPr id="16" name="Google Shape;277;p38">
              <a:extLst>
                <a:ext uri="{FF2B5EF4-FFF2-40B4-BE49-F238E27FC236}">
                  <a16:creationId xmlns:a16="http://schemas.microsoft.com/office/drawing/2014/main" id="{CF45FB18-6078-4689-89C3-5BBF97137D66}"/>
                </a:ext>
              </a:extLst>
            </p:cNvPr>
            <p:cNvPicPr preferRelativeResize="0"/>
            <p:nvPr/>
          </p:nvPicPr>
          <p:blipFill rotWithShape="1">
            <a:blip r:embed="rId3">
              <a:alphaModFix/>
            </a:blip>
            <a:srcRect t="8403" b="3599"/>
            <a:stretch/>
          </p:blipFill>
          <p:spPr>
            <a:xfrm>
              <a:off x="751663" y="1787325"/>
              <a:ext cx="7640675" cy="2769638"/>
            </a:xfrm>
            <a:prstGeom prst="rect">
              <a:avLst/>
            </a:prstGeom>
            <a:noFill/>
            <a:ln>
              <a:noFill/>
            </a:ln>
          </p:spPr>
        </p:pic>
        <p:sp>
          <p:nvSpPr>
            <p:cNvPr id="17" name="Google Shape;278;p38">
              <a:extLst>
                <a:ext uri="{FF2B5EF4-FFF2-40B4-BE49-F238E27FC236}">
                  <a16:creationId xmlns:a16="http://schemas.microsoft.com/office/drawing/2014/main" id="{CDC3BFD4-D95C-45B3-A510-3144D335EDB1}"/>
                </a:ext>
              </a:extLst>
            </p:cNvPr>
            <p:cNvSpPr/>
            <p:nvPr/>
          </p:nvSpPr>
          <p:spPr>
            <a:xfrm>
              <a:off x="5151925" y="2765676"/>
              <a:ext cx="573375" cy="699861"/>
            </a:xfrm>
            <a:custGeom>
              <a:avLst/>
              <a:gdLst/>
              <a:ahLst/>
              <a:cxnLst/>
              <a:rect l="l" t="t" r="r" b="b"/>
              <a:pathLst>
                <a:path w="22935" h="23624" extrusionOk="0">
                  <a:moveTo>
                    <a:pt x="0" y="23624"/>
                  </a:moveTo>
                  <a:cubicBezTo>
                    <a:pt x="1630" y="20813"/>
                    <a:pt x="7308" y="10695"/>
                    <a:pt x="9781" y="6760"/>
                  </a:cubicBezTo>
                  <a:cubicBezTo>
                    <a:pt x="12255" y="2825"/>
                    <a:pt x="13155" y="70"/>
                    <a:pt x="14841" y="14"/>
                  </a:cubicBezTo>
                  <a:cubicBezTo>
                    <a:pt x="16528" y="-42"/>
                    <a:pt x="18551" y="3555"/>
                    <a:pt x="19900" y="6422"/>
                  </a:cubicBezTo>
                  <a:cubicBezTo>
                    <a:pt x="21249" y="9289"/>
                    <a:pt x="22429" y="15416"/>
                    <a:pt x="22935" y="17215"/>
                  </a:cubicBezTo>
                </a:path>
              </a:pathLst>
            </a:custGeom>
            <a:noFill/>
            <a:ln w="28575" cap="flat" cmpd="sng">
              <a:solidFill>
                <a:srgbClr val="4A86E8"/>
              </a:solidFill>
              <a:prstDash val="solid"/>
              <a:round/>
              <a:headEnd type="none" w="med" len="med"/>
              <a:tailEnd type="none" w="med" len="med"/>
            </a:ln>
          </p:spPr>
        </p:sp>
      </p:grpSp>
    </p:spTree>
    <p:extLst>
      <p:ext uri="{BB962C8B-B14F-4D97-AF65-F5344CB8AC3E}">
        <p14:creationId xmlns:p14="http://schemas.microsoft.com/office/powerpoint/2010/main" val="1038740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Components</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2698042" cy="4393982"/>
          </a:xfrm>
        </p:spPr>
        <p:txBody>
          <a:bodyPr>
            <a:normAutofit/>
          </a:bodyPr>
          <a:lstStyle/>
          <a:p>
            <a:r>
              <a:rPr lang="en-CA" sz="2000" dirty="0"/>
              <a:t>Level</a:t>
            </a:r>
          </a:p>
          <a:p>
            <a:r>
              <a:rPr lang="en-CA" sz="2000" dirty="0"/>
              <a:t>Trend</a:t>
            </a:r>
          </a:p>
          <a:p>
            <a:r>
              <a:rPr lang="en-CA" sz="2000" dirty="0"/>
              <a:t>Seasonality</a:t>
            </a:r>
          </a:p>
          <a:p>
            <a:r>
              <a:rPr lang="en-CA" sz="2000" dirty="0"/>
              <a:t>Residual</a:t>
            </a:r>
          </a:p>
          <a:p>
            <a:endParaRPr lang="en-CA" sz="2000" dirty="0"/>
          </a:p>
          <a:p>
            <a:r>
              <a:rPr lang="en-CA" sz="2000" dirty="0"/>
              <a:t>These components are combined to make a time series</a:t>
            </a:r>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9BEB1440-CEE7-4D34-A5E4-397F154C7CF7}"/>
              </a:ext>
            </a:extLst>
          </p:cNvPr>
          <p:cNvGrpSpPr/>
          <p:nvPr/>
        </p:nvGrpSpPr>
        <p:grpSpPr>
          <a:xfrm>
            <a:off x="3907856" y="2430335"/>
            <a:ext cx="7640675" cy="2769638"/>
            <a:chOff x="751663" y="1787325"/>
            <a:chExt cx="7640675" cy="2769638"/>
          </a:xfrm>
        </p:grpSpPr>
        <p:pic>
          <p:nvPicPr>
            <p:cNvPr id="14" name="Google Shape;286;p39">
              <a:extLst>
                <a:ext uri="{FF2B5EF4-FFF2-40B4-BE49-F238E27FC236}">
                  <a16:creationId xmlns:a16="http://schemas.microsoft.com/office/drawing/2014/main" id="{CF5B65CB-1FA6-48C3-A8D4-68D6FA5A62D6}"/>
                </a:ext>
              </a:extLst>
            </p:cNvPr>
            <p:cNvPicPr preferRelativeResize="0"/>
            <p:nvPr/>
          </p:nvPicPr>
          <p:blipFill rotWithShape="1">
            <a:blip r:embed="rId3">
              <a:alphaModFix/>
            </a:blip>
            <a:srcRect t="8403" b="3599"/>
            <a:stretch/>
          </p:blipFill>
          <p:spPr>
            <a:xfrm>
              <a:off x="751663" y="1787325"/>
              <a:ext cx="7640675" cy="2769638"/>
            </a:xfrm>
            <a:prstGeom prst="rect">
              <a:avLst/>
            </a:prstGeom>
            <a:noFill/>
            <a:ln>
              <a:noFill/>
            </a:ln>
          </p:spPr>
        </p:pic>
        <p:sp>
          <p:nvSpPr>
            <p:cNvPr id="15" name="Google Shape;287;p39">
              <a:extLst>
                <a:ext uri="{FF2B5EF4-FFF2-40B4-BE49-F238E27FC236}">
                  <a16:creationId xmlns:a16="http://schemas.microsoft.com/office/drawing/2014/main" id="{B1B0A728-666E-4AC2-82CF-2CA71276B1BB}"/>
                </a:ext>
              </a:extLst>
            </p:cNvPr>
            <p:cNvSpPr/>
            <p:nvPr/>
          </p:nvSpPr>
          <p:spPr>
            <a:xfrm>
              <a:off x="6796175" y="2796344"/>
              <a:ext cx="227650" cy="382500"/>
            </a:xfrm>
            <a:custGeom>
              <a:avLst/>
              <a:gdLst/>
              <a:ahLst/>
              <a:cxnLst/>
              <a:rect l="l" t="t" r="r" b="b"/>
              <a:pathLst>
                <a:path w="9106" h="15300" extrusionOk="0">
                  <a:moveTo>
                    <a:pt x="9106" y="2146"/>
                  </a:moveTo>
                  <a:cubicBezTo>
                    <a:pt x="8544" y="1865"/>
                    <a:pt x="6408" y="-1001"/>
                    <a:pt x="5733" y="460"/>
                  </a:cubicBezTo>
                  <a:cubicBezTo>
                    <a:pt x="5059" y="1922"/>
                    <a:pt x="5565" y="9678"/>
                    <a:pt x="5059" y="10915"/>
                  </a:cubicBezTo>
                  <a:cubicBezTo>
                    <a:pt x="4553" y="12152"/>
                    <a:pt x="3541" y="7149"/>
                    <a:pt x="2698" y="7880"/>
                  </a:cubicBezTo>
                  <a:cubicBezTo>
                    <a:pt x="1855" y="8611"/>
                    <a:pt x="450" y="14063"/>
                    <a:pt x="0" y="15300"/>
                  </a:cubicBezTo>
                </a:path>
              </a:pathLst>
            </a:custGeom>
            <a:noFill/>
            <a:ln w="28575" cap="flat" cmpd="sng">
              <a:solidFill>
                <a:srgbClr val="4A86E8"/>
              </a:solidFill>
              <a:prstDash val="solid"/>
              <a:round/>
              <a:headEnd type="none" w="med" len="med"/>
              <a:tailEnd type="none" w="med" len="med"/>
            </a:ln>
          </p:spPr>
        </p:sp>
      </p:grpSp>
    </p:spTree>
    <p:extLst>
      <p:ext uri="{BB962C8B-B14F-4D97-AF65-F5344CB8AC3E}">
        <p14:creationId xmlns:p14="http://schemas.microsoft.com/office/powerpoint/2010/main" val="981905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Decomposition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816008" cy="4393982"/>
          </a:xfrm>
        </p:spPr>
        <p:txBody>
          <a:bodyPr>
            <a:normAutofit/>
          </a:bodyPr>
          <a:lstStyle/>
          <a:p>
            <a:r>
              <a:rPr lang="en-CA" sz="2000" dirty="0"/>
              <a:t>Additive model</a:t>
            </a:r>
          </a:p>
          <a:p>
            <a:pPr lvl="1"/>
            <a:r>
              <a:rPr lang="fi-FI" sz="1800" dirty="0"/>
              <a:t>y = level + trend + seasonality + residual</a:t>
            </a:r>
          </a:p>
          <a:p>
            <a:pPr lvl="1"/>
            <a:r>
              <a:rPr lang="fi-FI" sz="1800" dirty="0"/>
              <a:t>Most common model</a:t>
            </a:r>
          </a:p>
          <a:p>
            <a:pPr lvl="1"/>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Google Shape;295;p40">
            <a:extLst>
              <a:ext uri="{FF2B5EF4-FFF2-40B4-BE49-F238E27FC236}">
                <a16:creationId xmlns:a16="http://schemas.microsoft.com/office/drawing/2014/main" id="{78246492-37FE-4481-8C24-DE3E9DBA02C8}"/>
              </a:ext>
            </a:extLst>
          </p:cNvPr>
          <p:cNvPicPr preferRelativeResize="0"/>
          <p:nvPr/>
        </p:nvPicPr>
        <p:blipFill rotWithShape="1">
          <a:blip r:embed="rId3">
            <a:alphaModFix/>
          </a:blip>
          <a:srcRect l="2789" r="12421"/>
          <a:stretch/>
        </p:blipFill>
        <p:spPr>
          <a:xfrm>
            <a:off x="5806305" y="1459443"/>
            <a:ext cx="5763533" cy="4855410"/>
          </a:xfrm>
          <a:prstGeom prst="rect">
            <a:avLst/>
          </a:prstGeom>
          <a:noFill/>
          <a:ln>
            <a:noFill/>
          </a:ln>
        </p:spPr>
      </p:pic>
    </p:spTree>
    <p:extLst>
      <p:ext uri="{BB962C8B-B14F-4D97-AF65-F5344CB8AC3E}">
        <p14:creationId xmlns:p14="http://schemas.microsoft.com/office/powerpoint/2010/main" val="1132229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Decomposition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816008" cy="4393982"/>
          </a:xfrm>
        </p:spPr>
        <p:txBody>
          <a:bodyPr>
            <a:normAutofit/>
          </a:bodyPr>
          <a:lstStyle/>
          <a:p>
            <a:r>
              <a:rPr lang="en-CA" sz="2000" dirty="0"/>
              <a:t>Additive model</a:t>
            </a:r>
          </a:p>
          <a:p>
            <a:pPr lvl="1"/>
            <a:r>
              <a:rPr lang="fi-FI" sz="1800" dirty="0"/>
              <a:t>y = level + trend + seasonality + residual</a:t>
            </a:r>
          </a:p>
          <a:p>
            <a:pPr lvl="1"/>
            <a:r>
              <a:rPr lang="fi-FI" sz="1800" dirty="0"/>
              <a:t>Most common model</a:t>
            </a:r>
          </a:p>
          <a:p>
            <a:pPr lvl="1"/>
            <a:endParaRPr lang="fi-FI" sz="1800" dirty="0"/>
          </a:p>
          <a:p>
            <a:r>
              <a:rPr lang="fi-FI" sz="2000" dirty="0"/>
              <a:t>Multiplicative model</a:t>
            </a:r>
          </a:p>
          <a:p>
            <a:pPr lvl="1"/>
            <a:r>
              <a:rPr lang="fi-FI" sz="1800" dirty="0"/>
              <a:t>y = level x trend x seasonality x residual</a:t>
            </a:r>
          </a:p>
          <a:p>
            <a:pPr lvl="1"/>
            <a:r>
              <a:rPr lang="fi-FI" sz="1800" dirty="0"/>
              <a:t>As trend increases/decreases, so does seasonal and residual effects.</a:t>
            </a:r>
          </a:p>
          <a:p>
            <a:pPr lvl="1"/>
            <a:endParaRPr lang="fi-FI" sz="1800" dirty="0"/>
          </a:p>
          <a:p>
            <a:pPr lvl="1"/>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oogle Shape;302;p41">
            <a:extLst>
              <a:ext uri="{FF2B5EF4-FFF2-40B4-BE49-F238E27FC236}">
                <a16:creationId xmlns:a16="http://schemas.microsoft.com/office/drawing/2014/main" id="{886B5C1A-224D-485B-BE5C-632FC59E3B0F}"/>
              </a:ext>
            </a:extLst>
          </p:cNvPr>
          <p:cNvPicPr preferRelativeResize="0"/>
          <p:nvPr/>
        </p:nvPicPr>
        <p:blipFill rotWithShape="1">
          <a:blip r:embed="rId3">
            <a:alphaModFix/>
          </a:blip>
          <a:srcRect b="5900"/>
          <a:stretch/>
        </p:blipFill>
        <p:spPr>
          <a:xfrm>
            <a:off x="6102946" y="1779204"/>
            <a:ext cx="5611419" cy="4068361"/>
          </a:xfrm>
          <a:prstGeom prst="rect">
            <a:avLst/>
          </a:prstGeom>
          <a:noFill/>
          <a:ln>
            <a:noFill/>
          </a:ln>
        </p:spPr>
      </p:pic>
    </p:spTree>
    <p:extLst>
      <p:ext uri="{BB962C8B-B14F-4D97-AF65-F5344CB8AC3E}">
        <p14:creationId xmlns:p14="http://schemas.microsoft.com/office/powerpoint/2010/main" val="1718948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301CC-08EC-41BA-8513-E973D76DC1AD}"/>
              </a:ext>
            </a:extLst>
          </p:cNvPr>
          <p:cNvSpPr>
            <a:spLocks noGrp="1"/>
          </p:cNvSpPr>
          <p:nvPr>
            <p:ph type="title"/>
          </p:nvPr>
        </p:nvSpPr>
        <p:spPr>
          <a:xfrm>
            <a:off x="643467" y="1698171"/>
            <a:ext cx="3962061" cy="4516360"/>
          </a:xfrm>
        </p:spPr>
        <p:txBody>
          <a:bodyPr anchor="t">
            <a:normAutofit/>
          </a:bodyPr>
          <a:lstStyle/>
          <a:p>
            <a:r>
              <a:rPr lang="en-CA" sz="3600" dirty="0"/>
              <a:t>Outline</a:t>
            </a:r>
          </a:p>
        </p:txBody>
      </p:sp>
      <p:sp>
        <p:nvSpPr>
          <p:cNvPr id="43"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08B3D1B-C3F9-4952-889D-D7D4744E31F8}"/>
              </a:ext>
            </a:extLst>
          </p:cNvPr>
          <p:cNvSpPr>
            <a:spLocks noGrp="1"/>
          </p:cNvSpPr>
          <p:nvPr>
            <p:ph idx="1"/>
          </p:nvPr>
        </p:nvSpPr>
        <p:spPr>
          <a:xfrm>
            <a:off x="5070020" y="1698170"/>
            <a:ext cx="6478513" cy="4516361"/>
          </a:xfrm>
        </p:spPr>
        <p:txBody>
          <a:bodyPr>
            <a:normAutofit/>
          </a:bodyPr>
          <a:lstStyle/>
          <a:p>
            <a:r>
              <a:rPr lang="en-CA" sz="2000" dirty="0"/>
              <a:t>Introduction</a:t>
            </a:r>
          </a:p>
          <a:p>
            <a:pPr lvl="1"/>
            <a:r>
              <a:rPr lang="en-CA" sz="1800" dirty="0"/>
              <a:t>How does Time Series data differ from other data?</a:t>
            </a:r>
          </a:p>
          <a:p>
            <a:pPr lvl="1"/>
            <a:r>
              <a:rPr lang="en-CA" sz="1800" dirty="0"/>
              <a:t>When can Time Series methods be used?</a:t>
            </a:r>
          </a:p>
          <a:p>
            <a:r>
              <a:rPr lang="en-CA" sz="2000" dirty="0"/>
              <a:t>Time Series Analysis</a:t>
            </a:r>
          </a:p>
          <a:p>
            <a:pPr lvl="1"/>
            <a:r>
              <a:rPr lang="en-CA" sz="1800" dirty="0"/>
              <a:t>Smoothing Time Series</a:t>
            </a:r>
          </a:p>
          <a:p>
            <a:pPr lvl="1"/>
            <a:r>
              <a:rPr lang="en-CA" sz="1800" dirty="0"/>
              <a:t>Time Series Decomposition</a:t>
            </a:r>
          </a:p>
          <a:p>
            <a:pPr lvl="1"/>
            <a:r>
              <a:rPr lang="en-CA" sz="1800" dirty="0"/>
              <a:t>Stationarity</a:t>
            </a:r>
          </a:p>
          <a:p>
            <a:r>
              <a:rPr lang="en-CA" sz="2000" dirty="0"/>
              <a:t>Hypothesis Testing Review</a:t>
            </a:r>
          </a:p>
          <a:p>
            <a:pPr lvl="1"/>
            <a:r>
              <a:rPr lang="en-CA" sz="1800" dirty="0"/>
              <a:t>Augmented Dickey-Fuller Test</a:t>
            </a:r>
          </a:p>
          <a:p>
            <a:r>
              <a:rPr lang="en-CA" sz="2000" dirty="0"/>
              <a:t>Time Series Forecasting</a:t>
            </a:r>
          </a:p>
          <a:p>
            <a:pPr lvl="1"/>
            <a:r>
              <a:rPr lang="en-CA" sz="1800" dirty="0"/>
              <a:t>ARIMA</a:t>
            </a:r>
          </a:p>
          <a:p>
            <a:pPr lvl="1"/>
            <a:r>
              <a:rPr lang="en-CA" sz="1800" dirty="0"/>
              <a:t>Autocorrelation</a:t>
            </a:r>
          </a:p>
          <a:p>
            <a:pPr lvl="1"/>
            <a:r>
              <a:rPr lang="en-CA" sz="1800" dirty="0"/>
              <a:t>Box-Jenkins Methodology</a:t>
            </a:r>
          </a:p>
          <a:p>
            <a:pPr lvl="1"/>
            <a:endParaRPr lang="en-CA" sz="2000" dirty="0"/>
          </a:p>
          <a:p>
            <a:endParaRPr lang="en-CA" sz="2000" dirty="0"/>
          </a:p>
          <a:p>
            <a:endParaRPr lang="en-CA" sz="2000" dirty="0"/>
          </a:p>
        </p:txBody>
      </p:sp>
      <p:sp>
        <p:nvSpPr>
          <p:cNvPr id="31"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0803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Time Series Decomposition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816008" cy="4393982"/>
          </a:xfrm>
        </p:spPr>
        <p:txBody>
          <a:bodyPr>
            <a:normAutofit/>
          </a:bodyPr>
          <a:lstStyle/>
          <a:p>
            <a:r>
              <a:rPr lang="en-CA" sz="2000" dirty="0"/>
              <a:t>Additive model</a:t>
            </a:r>
          </a:p>
          <a:p>
            <a:pPr lvl="1"/>
            <a:r>
              <a:rPr lang="fi-FI" sz="1800" dirty="0"/>
              <a:t>y = level + trend + seasonality + residual</a:t>
            </a:r>
          </a:p>
          <a:p>
            <a:pPr lvl="1"/>
            <a:r>
              <a:rPr lang="fi-FI" sz="1800" dirty="0"/>
              <a:t>Most common model</a:t>
            </a:r>
          </a:p>
          <a:p>
            <a:pPr lvl="1"/>
            <a:endParaRPr lang="fi-FI" sz="1800" dirty="0"/>
          </a:p>
          <a:p>
            <a:r>
              <a:rPr lang="fi-FI" sz="2000" dirty="0"/>
              <a:t>Multiplicative model</a:t>
            </a:r>
          </a:p>
          <a:p>
            <a:pPr lvl="1"/>
            <a:r>
              <a:rPr lang="fi-FI" sz="1800" dirty="0"/>
              <a:t>y = level x trend x seasonality x residual</a:t>
            </a:r>
          </a:p>
          <a:p>
            <a:pPr lvl="1"/>
            <a:r>
              <a:rPr lang="fi-FI" sz="1800" dirty="0"/>
              <a:t>As trend increases/decreases, so does seasonal and residual effects.</a:t>
            </a:r>
          </a:p>
          <a:p>
            <a:pPr lvl="1"/>
            <a:endParaRPr lang="fi-FI" sz="1800" dirty="0"/>
          </a:p>
          <a:p>
            <a:r>
              <a:rPr lang="fi-FI" sz="2000" dirty="0"/>
              <a:t>Additive vs multiplicative</a:t>
            </a:r>
          </a:p>
          <a:p>
            <a:pPr lvl="1"/>
            <a:endParaRPr lang="fi-FI"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graph">
            <a:extLst>
              <a:ext uri="{FF2B5EF4-FFF2-40B4-BE49-F238E27FC236}">
                <a16:creationId xmlns:a16="http://schemas.microsoft.com/office/drawing/2014/main" id="{81A2F9D6-1187-4C29-ADDF-84EBC5F0D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933" y="801232"/>
            <a:ext cx="3966745" cy="2641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
            <a:extLst>
              <a:ext uri="{FF2B5EF4-FFF2-40B4-BE49-F238E27FC236}">
                <a16:creationId xmlns:a16="http://schemas.microsoft.com/office/drawing/2014/main" id="{4B304616-5D3C-4309-80CD-763C0CD87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639" y="3544455"/>
            <a:ext cx="3554710" cy="321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896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Stationarity</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5452531" cy="4393982"/>
          </a:xfrm>
        </p:spPr>
        <p:txBody>
          <a:bodyPr>
            <a:normAutofit/>
          </a:bodyPr>
          <a:lstStyle/>
          <a:p>
            <a:r>
              <a:rPr lang="en-US" sz="2000" dirty="0"/>
              <a:t>A time series is </a:t>
            </a:r>
            <a:r>
              <a:rPr lang="en-US" sz="2000" b="1" dirty="0"/>
              <a:t>stationary</a:t>
            </a:r>
            <a:r>
              <a:rPr lang="en-US" sz="2000" dirty="0"/>
              <a:t> if its statistical properties (e.g. mean, variance, </a:t>
            </a:r>
            <a:r>
              <a:rPr lang="en-US" sz="2000" dirty="0" err="1"/>
              <a:t>dist’n</a:t>
            </a:r>
            <a:r>
              <a:rPr lang="en-US" sz="2000" dirty="0"/>
              <a:t>) are constant over time.</a:t>
            </a:r>
          </a:p>
          <a:p>
            <a:pPr lvl="1"/>
            <a:r>
              <a:rPr lang="en-US" sz="1800" dirty="0"/>
              <a:t>Requires that there is no trend and/or seasonal component.</a:t>
            </a:r>
          </a:p>
          <a:p>
            <a:r>
              <a:rPr lang="en-US" sz="2000" dirty="0"/>
              <a:t>Problem: most classical time series models assume stationarity</a:t>
            </a:r>
          </a:p>
          <a:p>
            <a:pPr lvl="1"/>
            <a:r>
              <a:rPr lang="en-US" sz="1800" dirty="0"/>
              <a:t>AR, MA, ARMA, ARIMA</a:t>
            </a:r>
          </a:p>
          <a:p>
            <a:r>
              <a:rPr lang="en-US" sz="2000" dirty="0"/>
              <a:t>Strategies:</a:t>
            </a:r>
          </a:p>
          <a:p>
            <a:pPr lvl="1"/>
            <a:r>
              <a:rPr lang="en-US" sz="1800" dirty="0"/>
              <a:t>Check if data is stationary</a:t>
            </a:r>
          </a:p>
          <a:p>
            <a:pPr lvl="1"/>
            <a:r>
              <a:rPr lang="en-US" sz="1800" dirty="0"/>
              <a:t>If it isn’t, try to remove trend and seasonal components</a:t>
            </a:r>
            <a:endParaRPr lang="fi-FI" sz="2000" dirty="0"/>
          </a:p>
          <a:p>
            <a:pPr lvl="1"/>
            <a:r>
              <a:rPr lang="fi-FI" sz="1800" dirty="0"/>
              <a:t>Can also perform transformations (differencing, log, square root)</a:t>
            </a:r>
            <a:endParaRPr lang="en-US" sz="16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oogle Shape;315;p43">
            <a:extLst>
              <a:ext uri="{FF2B5EF4-FFF2-40B4-BE49-F238E27FC236}">
                <a16:creationId xmlns:a16="http://schemas.microsoft.com/office/drawing/2014/main" id="{D094B971-F342-4D0B-BBC5-C2CB1456162B}"/>
              </a:ext>
            </a:extLst>
          </p:cNvPr>
          <p:cNvPicPr preferRelativeResize="0"/>
          <p:nvPr/>
        </p:nvPicPr>
        <p:blipFill>
          <a:blip r:embed="rId3">
            <a:alphaModFix/>
          </a:blip>
          <a:stretch>
            <a:fillRect/>
          </a:stretch>
        </p:blipFill>
        <p:spPr>
          <a:xfrm>
            <a:off x="6841624" y="1285988"/>
            <a:ext cx="4890975" cy="4890975"/>
          </a:xfrm>
          <a:prstGeom prst="rect">
            <a:avLst/>
          </a:prstGeom>
          <a:noFill/>
          <a:ln>
            <a:noFill/>
          </a:ln>
        </p:spPr>
      </p:pic>
    </p:spTree>
    <p:extLst>
      <p:ext uri="{BB962C8B-B14F-4D97-AF65-F5344CB8AC3E}">
        <p14:creationId xmlns:p14="http://schemas.microsoft.com/office/powerpoint/2010/main" val="182355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Checking for Stationarity</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Look at the plot for trend/seasonality</a:t>
            </a:r>
          </a:p>
          <a:p>
            <a:r>
              <a:rPr lang="en-CA" sz="2000" dirty="0"/>
              <a:t>Check for constant statistics over different time periods</a:t>
            </a:r>
          </a:p>
          <a:p>
            <a:pPr lvl="1"/>
            <a:r>
              <a:rPr lang="en-CA" sz="1800" dirty="0"/>
              <a:t>Mean, variance, histogram, etc.</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59669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Checking for Stationarity</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CA" sz="2000" dirty="0"/>
              <a:t>Look at the plot for trend/seasonality</a:t>
            </a:r>
          </a:p>
          <a:p>
            <a:r>
              <a:rPr lang="en-CA" sz="2000" dirty="0"/>
              <a:t>Check for constant statistics over different time periods</a:t>
            </a:r>
          </a:p>
          <a:p>
            <a:pPr lvl="1"/>
            <a:r>
              <a:rPr lang="en-CA" sz="1800" dirty="0"/>
              <a:t>Mean, variance, histogram, etc.</a:t>
            </a:r>
          </a:p>
          <a:p>
            <a:r>
              <a:rPr lang="en-CA" sz="2000" dirty="0"/>
              <a:t>Hypothesis testing</a:t>
            </a:r>
          </a:p>
          <a:p>
            <a:pPr lvl="1"/>
            <a:r>
              <a:rPr lang="en-CA" sz="1800" dirty="0"/>
              <a:t>More formal, less subjective than above.</a:t>
            </a:r>
            <a:endParaRPr lang="en-US"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descr="The Analytics PAIN Part 3: How to Interpret P-Values with Linear Regression  – The Stats Ninja">
            <a:extLst>
              <a:ext uri="{FF2B5EF4-FFF2-40B4-BE49-F238E27FC236}">
                <a16:creationId xmlns:a16="http://schemas.microsoft.com/office/drawing/2014/main" id="{0687239F-C25E-489B-AF51-42085359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661" y="1705585"/>
            <a:ext cx="4268748" cy="417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513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Review: Hypothesis Testing</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1063109" cy="4393982"/>
          </a:xfrm>
        </p:spPr>
        <p:txBody>
          <a:bodyPr>
            <a:normAutofit/>
          </a:bodyPr>
          <a:lstStyle/>
          <a:p>
            <a:r>
              <a:rPr lang="en-CA" sz="2000" dirty="0"/>
              <a:t>A statistical test used to determine if there is enough evidence to support a hypothesis</a:t>
            </a:r>
          </a:p>
          <a:p>
            <a:r>
              <a:rPr lang="en-CA" sz="2000" dirty="0"/>
              <a:t>Consist of a null hypothesis (H</a:t>
            </a:r>
            <a:r>
              <a:rPr lang="en-CA" sz="2000" baseline="-25000" dirty="0"/>
              <a:t>0</a:t>
            </a:r>
            <a:r>
              <a:rPr lang="en-CA" sz="2000" dirty="0"/>
              <a:t>) and an alternative hypothesis (H</a:t>
            </a:r>
            <a:r>
              <a:rPr lang="en-CA" sz="2000" baseline="-25000" dirty="0"/>
              <a:t>a</a:t>
            </a:r>
            <a:r>
              <a:rPr lang="en-CA" sz="2000" dirty="0"/>
              <a:t> or H</a:t>
            </a:r>
            <a:r>
              <a:rPr lang="en-CA" sz="2000" baseline="-25000" dirty="0"/>
              <a:t>1</a:t>
            </a:r>
            <a:r>
              <a:rPr lang="en-CA" sz="2000" dirty="0"/>
              <a:t>).</a:t>
            </a:r>
          </a:p>
          <a:p>
            <a:r>
              <a:rPr lang="en-CA" sz="2000" dirty="0"/>
              <a:t>H</a:t>
            </a:r>
            <a:r>
              <a:rPr lang="en-CA" sz="2000" baseline="-25000" dirty="0"/>
              <a:t>0</a:t>
            </a:r>
            <a:r>
              <a:rPr lang="en-CA" sz="2000" dirty="0"/>
              <a:t> is the default (assumed) belief, and we are interested in if there is enough evidence overturn H</a:t>
            </a:r>
            <a:r>
              <a:rPr lang="en-CA" sz="2000" baseline="-25000" dirty="0"/>
              <a:t>0</a:t>
            </a:r>
            <a:r>
              <a:rPr lang="en-CA" sz="2000" dirty="0"/>
              <a:t> and instead conclude that H</a:t>
            </a:r>
            <a:r>
              <a:rPr lang="en-CA" sz="2000" baseline="-25000" dirty="0"/>
              <a:t>a</a:t>
            </a:r>
            <a:r>
              <a:rPr lang="en-CA" sz="2000" dirty="0"/>
              <a:t> is true.</a:t>
            </a:r>
          </a:p>
          <a:p>
            <a:pPr lvl="1"/>
            <a:r>
              <a:rPr lang="en-CA" sz="1600" dirty="0"/>
              <a:t>H</a:t>
            </a:r>
            <a:r>
              <a:rPr lang="en-CA" sz="1600" baseline="-25000" dirty="0"/>
              <a:t>0</a:t>
            </a:r>
            <a:r>
              <a:rPr lang="en-CA" sz="1600" dirty="0"/>
              <a:t> = not-guilty, H</a:t>
            </a:r>
            <a:r>
              <a:rPr lang="en-CA" sz="1600" baseline="-25000" dirty="0"/>
              <a:t>a</a:t>
            </a:r>
            <a:r>
              <a:rPr lang="en-CA" sz="1600" dirty="0"/>
              <a:t>= guilty</a:t>
            </a:r>
          </a:p>
          <a:p>
            <a:pPr lvl="1"/>
            <a:r>
              <a:rPr lang="en-CA" sz="1600" dirty="0"/>
              <a:t>H</a:t>
            </a:r>
            <a:r>
              <a:rPr lang="en-CA" sz="1600" baseline="-25000" dirty="0"/>
              <a:t>0</a:t>
            </a:r>
            <a:r>
              <a:rPr lang="en-CA" sz="1600" dirty="0"/>
              <a:t> = a goal was scored (ruling on the field stands), H</a:t>
            </a:r>
            <a:r>
              <a:rPr lang="en-CA" sz="1600" baseline="-25000" dirty="0"/>
              <a:t>a</a:t>
            </a:r>
            <a:r>
              <a:rPr lang="en-CA" sz="1600" dirty="0"/>
              <a:t>= a goal was not scored (ruling on the field is overturned)</a:t>
            </a:r>
          </a:p>
          <a:p>
            <a:pPr lvl="1"/>
            <a:r>
              <a:rPr lang="en-CA" sz="1600" dirty="0"/>
              <a:t>H</a:t>
            </a:r>
            <a:r>
              <a:rPr lang="en-CA" sz="1600" baseline="-25000" dirty="0"/>
              <a:t>0</a:t>
            </a:r>
            <a:r>
              <a:rPr lang="en-CA" sz="1600" dirty="0"/>
              <a:t> = data is normally distributed, H</a:t>
            </a:r>
            <a:r>
              <a:rPr lang="en-CA" sz="1600" baseline="-25000" dirty="0"/>
              <a:t>a</a:t>
            </a:r>
            <a:r>
              <a:rPr lang="en-CA" sz="1600" dirty="0"/>
              <a:t>= data is not normally distributed</a:t>
            </a:r>
          </a:p>
          <a:p>
            <a:pPr lvl="1"/>
            <a:r>
              <a:rPr lang="en-CA" sz="1600" dirty="0"/>
              <a:t>H</a:t>
            </a:r>
            <a:r>
              <a:rPr lang="en-CA" sz="1600" baseline="-25000" dirty="0"/>
              <a:t>0</a:t>
            </a:r>
            <a:r>
              <a:rPr lang="en-CA" sz="1600" dirty="0"/>
              <a:t> = time-series data is not stationary, H</a:t>
            </a:r>
            <a:r>
              <a:rPr lang="en-CA" sz="1600" baseline="-25000" dirty="0"/>
              <a:t>a</a:t>
            </a:r>
            <a:r>
              <a:rPr lang="en-CA" sz="1600" dirty="0"/>
              <a:t>= time-series data is stationary</a:t>
            </a:r>
          </a:p>
          <a:p>
            <a:r>
              <a:rPr lang="en-CA" sz="2000" dirty="0"/>
              <a:t>You need enough evidence to overturn H</a:t>
            </a:r>
            <a:r>
              <a:rPr lang="en-CA" sz="2000" baseline="-25000" dirty="0"/>
              <a:t>0</a:t>
            </a:r>
            <a:r>
              <a:rPr lang="en-CA" sz="2000" dirty="0"/>
              <a:t>, since it is the default belief.</a:t>
            </a:r>
          </a:p>
          <a:p>
            <a:pPr lvl="1"/>
            <a:r>
              <a:rPr lang="en-CA" sz="1600" dirty="0"/>
              <a:t>If your evidence tells you that you are “unsure”, hypothesis testing will have you stay with H</a:t>
            </a:r>
            <a:r>
              <a:rPr lang="en-CA" sz="1600" baseline="-25000" dirty="0"/>
              <a:t>0</a:t>
            </a:r>
            <a:r>
              <a:rPr lang="en-CA" sz="1600" dirty="0"/>
              <a:t>.</a:t>
            </a:r>
          </a:p>
          <a:p>
            <a:r>
              <a:rPr lang="en-CA" sz="2000" dirty="0"/>
              <a:t>You usually don’t get to “choose” what is H</a:t>
            </a:r>
            <a:r>
              <a:rPr lang="en-CA" sz="2000" baseline="-25000" dirty="0"/>
              <a:t>0</a:t>
            </a:r>
            <a:r>
              <a:rPr lang="en-CA" sz="2000" dirty="0"/>
              <a:t> and what is H</a:t>
            </a:r>
            <a:r>
              <a:rPr lang="en-CA" sz="2000" baseline="-25000" dirty="0"/>
              <a:t>a</a:t>
            </a:r>
            <a:endParaRPr lang="en-CA" sz="2000" dirty="0"/>
          </a:p>
          <a:p>
            <a:r>
              <a:rPr lang="en-CA" sz="2000" dirty="0"/>
              <a:t>So how do we determine what is “enough evidence”?</a:t>
            </a:r>
          </a:p>
          <a:p>
            <a:pPr lvl="1"/>
            <a:r>
              <a:rPr lang="en-CA" sz="1600" dirty="0"/>
              <a:t>P-values.</a:t>
            </a:r>
            <a:endParaRPr lang="en-US"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4387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Review: Hypothesis Testing</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5655731" cy="4836096"/>
          </a:xfrm>
        </p:spPr>
        <p:txBody>
          <a:bodyPr>
            <a:normAutofit/>
          </a:bodyPr>
          <a:lstStyle/>
          <a:p>
            <a:r>
              <a:rPr lang="en-US" sz="2000" b="1" dirty="0"/>
              <a:t>P-value</a:t>
            </a:r>
            <a:r>
              <a:rPr lang="en-US" sz="2000" dirty="0"/>
              <a:t>: the probability of observing the data you did (or something more extreme), assuming the null hypothesis was true.</a:t>
            </a:r>
          </a:p>
          <a:p>
            <a:pPr lvl="1"/>
            <a:r>
              <a:rPr lang="en-US" sz="2000" dirty="0"/>
              <a:t>I.e., how likely was my data, assuming the null hypothesis was true.</a:t>
            </a:r>
          </a:p>
          <a:p>
            <a:pPr lvl="1"/>
            <a:r>
              <a:rPr lang="en-US" sz="2000" dirty="0"/>
              <a:t>Layman: How likely is the null hypothesis true.</a:t>
            </a:r>
          </a:p>
          <a:p>
            <a:r>
              <a:rPr lang="en-US" sz="2000" dirty="0"/>
              <a:t>The lower the p-value, the more evidence you have to reject the null hypothesis</a:t>
            </a:r>
          </a:p>
          <a:p>
            <a:pPr lvl="1"/>
            <a:r>
              <a:rPr lang="en-US" sz="1800" dirty="0"/>
              <a:t>By convention, people reject the null hypothesis when p &lt; 0.05.</a:t>
            </a:r>
          </a:p>
          <a:p>
            <a:pPr lvl="1"/>
            <a:r>
              <a:rPr lang="en-US" sz="1800" dirty="0"/>
              <a:t>I.e. if my null hypothesis was true, there is a less than 5% chance I would have observed my data.</a:t>
            </a:r>
          </a:p>
          <a:p>
            <a:r>
              <a:rPr lang="en-US" sz="2200" dirty="0"/>
              <a:t>If p &lt; 0.05, reject H</a:t>
            </a:r>
            <a:r>
              <a:rPr lang="en-US" sz="2200" baseline="-25000" dirty="0"/>
              <a:t>0</a:t>
            </a:r>
          </a:p>
          <a:p>
            <a:r>
              <a:rPr lang="en-US" sz="2200" dirty="0"/>
              <a:t>If p ≥ 0.05, do not reject H</a:t>
            </a:r>
            <a:r>
              <a:rPr lang="en-US" sz="2200" baseline="-25000" dirty="0"/>
              <a:t>0</a:t>
            </a:r>
          </a:p>
          <a:p>
            <a:endParaRPr lang="en-US" sz="2200" dirty="0"/>
          </a:p>
          <a:p>
            <a:pPr lvl="1"/>
            <a:endParaRPr lang="en-US" sz="1800" dirty="0"/>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oogle Shape;327;p45">
            <a:extLst>
              <a:ext uri="{FF2B5EF4-FFF2-40B4-BE49-F238E27FC236}">
                <a16:creationId xmlns:a16="http://schemas.microsoft.com/office/drawing/2014/main" id="{A1F9B916-B61D-44A8-A334-5E186535DA75}"/>
              </a:ext>
            </a:extLst>
          </p:cNvPr>
          <p:cNvPicPr preferRelativeResize="0"/>
          <p:nvPr/>
        </p:nvPicPr>
        <p:blipFill>
          <a:blip r:embed="rId3">
            <a:alphaModFix/>
          </a:blip>
          <a:stretch>
            <a:fillRect/>
          </a:stretch>
        </p:blipFill>
        <p:spPr>
          <a:xfrm>
            <a:off x="6854930" y="1779204"/>
            <a:ext cx="4850714" cy="3989718"/>
          </a:xfrm>
          <a:prstGeom prst="rect">
            <a:avLst/>
          </a:prstGeom>
          <a:noFill/>
          <a:ln>
            <a:noFill/>
          </a:ln>
        </p:spPr>
      </p:pic>
    </p:spTree>
    <p:extLst>
      <p:ext uri="{BB962C8B-B14F-4D97-AF65-F5344CB8AC3E}">
        <p14:creationId xmlns:p14="http://schemas.microsoft.com/office/powerpoint/2010/main" val="31702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Augmented Dickey-Fuller (ADF) Test</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10575820" cy="4393982"/>
          </a:xfrm>
        </p:spPr>
        <p:txBody>
          <a:bodyPr>
            <a:normAutofit/>
          </a:bodyPr>
          <a:lstStyle/>
          <a:p>
            <a:r>
              <a:rPr lang="en-US" sz="2000" dirty="0"/>
              <a:t>Test for stationarity</a:t>
            </a:r>
          </a:p>
          <a:p>
            <a:r>
              <a:rPr lang="en-US" sz="2000" dirty="0"/>
              <a:t>H</a:t>
            </a:r>
            <a:r>
              <a:rPr lang="en-US" sz="2000" baseline="-25000" dirty="0"/>
              <a:t>0</a:t>
            </a:r>
            <a:r>
              <a:rPr lang="en-US" sz="2000" dirty="0"/>
              <a:t>: the data is </a:t>
            </a:r>
            <a:r>
              <a:rPr lang="en-US" sz="2000" u="sng" dirty="0"/>
              <a:t>non-stationary</a:t>
            </a:r>
          </a:p>
          <a:p>
            <a:r>
              <a:rPr lang="en-US" sz="2000" dirty="0"/>
              <a:t>H</a:t>
            </a:r>
            <a:r>
              <a:rPr lang="en-US" sz="2000" baseline="-25000" dirty="0"/>
              <a:t>a</a:t>
            </a:r>
            <a:r>
              <a:rPr lang="en-US" sz="2000" dirty="0"/>
              <a:t>: the data is stationary</a:t>
            </a:r>
          </a:p>
          <a:p>
            <a:r>
              <a:rPr lang="en-US" sz="2000" b="1" dirty="0"/>
              <a:t>Input</a:t>
            </a:r>
            <a:r>
              <a:rPr lang="en-US" sz="2000" dirty="0"/>
              <a:t>: time-series data (just the target variable)</a:t>
            </a:r>
          </a:p>
          <a:p>
            <a:r>
              <a:rPr lang="en-US" sz="2000" b="1" dirty="0"/>
              <a:t>Output</a:t>
            </a:r>
            <a:r>
              <a:rPr lang="en-US" sz="2000" dirty="0"/>
              <a:t>: p-value = probability that the data is non-stationary (layman)</a:t>
            </a:r>
          </a:p>
          <a:p>
            <a:pPr lvl="1"/>
            <a:r>
              <a:rPr lang="en-US" sz="1800" dirty="0"/>
              <a:t>p &lt; 0.05: strong evidence that the data is stationary (reject null hypothesis that data is non-stationary)</a:t>
            </a:r>
          </a:p>
          <a:p>
            <a:pPr lvl="1"/>
            <a:r>
              <a:rPr lang="en-US" sz="1800" dirty="0"/>
              <a:t>p &gt;= 0.05: insufficient evidence that the data is stationary (do not reject null hypothesis)</a:t>
            </a:r>
          </a:p>
          <a:p>
            <a:r>
              <a:rPr lang="en-US" sz="2000" dirty="0"/>
              <a:t>Details omitted, </a:t>
            </a:r>
            <a:r>
              <a:rPr lang="en-US" sz="2000" dirty="0">
                <a:hlinkClick r:id="rId3"/>
              </a:rPr>
              <a:t>explanation here</a:t>
            </a:r>
            <a:r>
              <a:rPr lang="en-US" sz="2000" dirty="0"/>
              <a:t>.</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11864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Modeling Non-Stationary Data</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5452531" cy="4393982"/>
          </a:xfrm>
        </p:spPr>
        <p:txBody>
          <a:bodyPr>
            <a:normAutofit/>
          </a:bodyPr>
          <a:lstStyle/>
          <a:p>
            <a:r>
              <a:rPr lang="en-US" sz="2000" b="1" dirty="0"/>
              <a:t>Decomposition</a:t>
            </a:r>
            <a:r>
              <a:rPr lang="en-US" sz="2000" dirty="0"/>
              <a:t>: Remove seasonality/trend</a:t>
            </a:r>
          </a:p>
          <a:p>
            <a:r>
              <a:rPr lang="en-US" sz="2000" b="1" dirty="0"/>
              <a:t>Differencing</a:t>
            </a:r>
            <a:r>
              <a:rPr lang="en-US" sz="2000" dirty="0"/>
              <a:t>: subtracting lagged versions of the series to remove trend </a:t>
            </a:r>
          </a:p>
          <a:p>
            <a:pPr lvl="1"/>
            <a:r>
              <a:rPr lang="en-US" sz="1800" dirty="0"/>
              <a:t>I.e., Use the difference of your data.</a:t>
            </a:r>
          </a:p>
          <a:p>
            <a:pPr lvl="1"/>
            <a:r>
              <a:rPr lang="en-US" sz="1800" dirty="0"/>
              <a:t>Can do this multiple times (differencing order)</a:t>
            </a:r>
          </a:p>
          <a:p>
            <a:pPr lvl="1"/>
            <a:r>
              <a:rPr lang="en-US" sz="1800" dirty="0"/>
              <a:t>Warning: too many times can introduce artifacts</a:t>
            </a:r>
          </a:p>
          <a:p>
            <a:r>
              <a:rPr lang="en-US" sz="2000" b="1" dirty="0"/>
              <a:t>Transformations</a:t>
            </a:r>
            <a:r>
              <a:rPr lang="en-US" sz="2000" dirty="0"/>
              <a:t>: Log or square root transformations can stabilize the variance of a time series.</a:t>
            </a:r>
          </a:p>
          <a:p>
            <a:endParaRPr lang="en-US" sz="2000" dirty="0"/>
          </a:p>
          <a:p>
            <a:r>
              <a:rPr lang="en-US" sz="2000" dirty="0"/>
              <a:t>Could also just use a model that can handle non-stationary data.</a:t>
            </a:r>
          </a:p>
          <a:p>
            <a:pPr lvl="1"/>
            <a:r>
              <a:rPr lang="en-US" sz="1800" dirty="0"/>
              <a:t>E.g., recurrent neural network</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C81419F-B4F4-403C-93D5-1F721A34AF38}"/>
              </a:ext>
            </a:extLst>
          </p:cNvPr>
          <p:cNvGrpSpPr/>
          <p:nvPr/>
        </p:nvGrpSpPr>
        <p:grpSpPr>
          <a:xfrm>
            <a:off x="6986890" y="1457471"/>
            <a:ext cx="4232399" cy="4862520"/>
            <a:chOff x="6106900" y="1345200"/>
            <a:chExt cx="2834999" cy="3257075"/>
          </a:xfrm>
        </p:grpSpPr>
        <p:pic>
          <p:nvPicPr>
            <p:cNvPr id="12" name="Google Shape;343;p47">
              <a:extLst>
                <a:ext uri="{FF2B5EF4-FFF2-40B4-BE49-F238E27FC236}">
                  <a16:creationId xmlns:a16="http://schemas.microsoft.com/office/drawing/2014/main" id="{FE085318-8908-423A-8F43-E7205026504D}"/>
                </a:ext>
              </a:extLst>
            </p:cNvPr>
            <p:cNvPicPr preferRelativeResize="0"/>
            <p:nvPr/>
          </p:nvPicPr>
          <p:blipFill rotWithShape="1">
            <a:blip r:embed="rId3">
              <a:alphaModFix/>
            </a:blip>
            <a:srcRect l="2948" t="15124" r="35630"/>
            <a:stretch/>
          </p:blipFill>
          <p:spPr>
            <a:xfrm>
              <a:off x="6106900" y="1661125"/>
              <a:ext cx="2834999" cy="2941150"/>
            </a:xfrm>
            <a:prstGeom prst="rect">
              <a:avLst/>
            </a:prstGeom>
            <a:noFill/>
            <a:ln>
              <a:noFill/>
            </a:ln>
          </p:spPr>
        </p:pic>
        <p:sp>
          <p:nvSpPr>
            <p:cNvPr id="13" name="Google Shape;344;p47">
              <a:extLst>
                <a:ext uri="{FF2B5EF4-FFF2-40B4-BE49-F238E27FC236}">
                  <a16:creationId xmlns:a16="http://schemas.microsoft.com/office/drawing/2014/main" id="{7EDF86EA-9B35-48D4-80B1-ADF83EA19183}"/>
                </a:ext>
              </a:extLst>
            </p:cNvPr>
            <p:cNvSpPr txBox="1"/>
            <p:nvPr/>
          </p:nvSpPr>
          <p:spPr>
            <a:xfrm>
              <a:off x="6635328" y="1345200"/>
              <a:ext cx="20058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t>Differencing</a:t>
              </a:r>
              <a:endParaRPr sz="1600" b="1" dirty="0"/>
            </a:p>
          </p:txBody>
        </p:sp>
      </p:grpSp>
    </p:spTree>
    <p:extLst>
      <p:ext uri="{BB962C8B-B14F-4D97-AF65-F5344CB8AC3E}">
        <p14:creationId xmlns:p14="http://schemas.microsoft.com/office/powerpoint/2010/main" val="1368035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Modeling Non-Stationary Data</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5452531" cy="4393982"/>
          </a:xfrm>
        </p:spPr>
        <p:txBody>
          <a:bodyPr>
            <a:normAutofit/>
          </a:bodyPr>
          <a:lstStyle/>
          <a:p>
            <a:r>
              <a:rPr lang="en-US" sz="2000" b="1" dirty="0"/>
              <a:t>Decomposition</a:t>
            </a:r>
            <a:r>
              <a:rPr lang="en-US" sz="2000" dirty="0"/>
              <a:t>: Remove seasonality/trend</a:t>
            </a:r>
          </a:p>
          <a:p>
            <a:r>
              <a:rPr lang="en-US" sz="2000" b="1" dirty="0"/>
              <a:t>Differencing</a:t>
            </a:r>
            <a:r>
              <a:rPr lang="en-US" sz="2000" dirty="0"/>
              <a:t>: subtracting lagged versions of the series to remove trend </a:t>
            </a:r>
          </a:p>
          <a:p>
            <a:pPr lvl="1"/>
            <a:r>
              <a:rPr lang="en-US" sz="1800" dirty="0"/>
              <a:t>I.e., Use the difference of your data.</a:t>
            </a:r>
          </a:p>
          <a:p>
            <a:pPr lvl="1"/>
            <a:r>
              <a:rPr lang="en-US" sz="1800" dirty="0"/>
              <a:t>Can do this multiple times (differencing order)</a:t>
            </a:r>
          </a:p>
          <a:p>
            <a:pPr lvl="1"/>
            <a:r>
              <a:rPr lang="en-US" sz="1800" dirty="0"/>
              <a:t>Warning: too many times can introduce artifacts</a:t>
            </a:r>
          </a:p>
          <a:p>
            <a:r>
              <a:rPr lang="en-US" sz="2000" b="1" dirty="0"/>
              <a:t>Transformations</a:t>
            </a:r>
            <a:r>
              <a:rPr lang="en-US" sz="2000" dirty="0"/>
              <a:t>: Log or square root transformations can stabilize the variance of a time series.</a:t>
            </a:r>
          </a:p>
          <a:p>
            <a:endParaRPr lang="en-US" sz="2000" dirty="0"/>
          </a:p>
          <a:p>
            <a:r>
              <a:rPr lang="en-US" sz="2000" dirty="0"/>
              <a:t>Could also just use a model that can handle non-stationary data.</a:t>
            </a:r>
          </a:p>
          <a:p>
            <a:pPr lvl="1"/>
            <a:r>
              <a:rPr lang="en-US" sz="1800" dirty="0"/>
              <a:t>E.g., recurrent neural network</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74" name="Picture 2">
            <a:extLst>
              <a:ext uri="{FF2B5EF4-FFF2-40B4-BE49-F238E27FC236}">
                <a16:creationId xmlns:a16="http://schemas.microsoft.com/office/drawing/2014/main" id="{BC1073AD-4E7E-4592-9CD2-5E6D1CC6C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042" y="1751671"/>
            <a:ext cx="5609069" cy="22388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B83E247-ADD9-4F78-ABCC-C7579E6B0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042" y="3979972"/>
            <a:ext cx="5568456" cy="223886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44;p47">
            <a:extLst>
              <a:ext uri="{FF2B5EF4-FFF2-40B4-BE49-F238E27FC236}">
                <a16:creationId xmlns:a16="http://schemas.microsoft.com/office/drawing/2014/main" id="{EF0687FE-ADC4-4244-88F9-F0E56C92CD0D}"/>
              </a:ext>
            </a:extLst>
          </p:cNvPr>
          <p:cNvSpPr txBox="1"/>
          <p:nvPr/>
        </p:nvSpPr>
        <p:spPr>
          <a:xfrm>
            <a:off x="8141676" y="1467714"/>
            <a:ext cx="20058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t>Transforming</a:t>
            </a:r>
            <a:endParaRPr sz="1600" b="1" dirty="0"/>
          </a:p>
        </p:txBody>
      </p:sp>
    </p:spTree>
    <p:extLst>
      <p:ext uri="{BB962C8B-B14F-4D97-AF65-F5344CB8AC3E}">
        <p14:creationId xmlns:p14="http://schemas.microsoft.com/office/powerpoint/2010/main" val="1410724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Autocorrelation</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5257800" cy="4351338"/>
          </a:xfrm>
        </p:spPr>
        <p:txBody>
          <a:bodyPr>
            <a:normAutofit/>
          </a:bodyPr>
          <a:lstStyle/>
          <a:p>
            <a:r>
              <a:rPr lang="en-CA" sz="2000" b="1" dirty="0"/>
              <a:t>Autocorrelation</a:t>
            </a:r>
            <a:r>
              <a:rPr lang="en-CA" sz="2000" dirty="0"/>
              <a:t>: Measures how correlated a time-series is with lagged versions of itself.</a:t>
            </a:r>
          </a:p>
          <a:p>
            <a:pPr lvl="1"/>
            <a:r>
              <a:rPr lang="en-CA" sz="1800" dirty="0"/>
              <a:t>“Which past time points are correlated with the present”</a:t>
            </a:r>
          </a:p>
          <a:p>
            <a:pPr lvl="1"/>
            <a:endParaRPr lang="en-CA" sz="1200" i="1" dirty="0"/>
          </a:p>
        </p:txBody>
      </p:sp>
      <p:pic>
        <p:nvPicPr>
          <p:cNvPr id="23" name="Google Shape;365;p50">
            <a:extLst>
              <a:ext uri="{FF2B5EF4-FFF2-40B4-BE49-F238E27FC236}">
                <a16:creationId xmlns:a16="http://schemas.microsoft.com/office/drawing/2014/main" id="{818505B0-7752-4132-8EA2-E182C6BA64CC}"/>
              </a:ext>
            </a:extLst>
          </p:cNvPr>
          <p:cNvPicPr preferRelativeResize="0"/>
          <p:nvPr/>
        </p:nvPicPr>
        <p:blipFill rotWithShape="1">
          <a:blip r:embed="rId3">
            <a:alphaModFix/>
          </a:blip>
          <a:srcRect l="5751" t="5136" r="7793" b="4714"/>
          <a:stretch/>
        </p:blipFill>
        <p:spPr>
          <a:xfrm>
            <a:off x="7143899" y="558847"/>
            <a:ext cx="3776395" cy="2953327"/>
          </a:xfrm>
          <a:prstGeom prst="rect">
            <a:avLst/>
          </a:prstGeom>
          <a:noFill/>
          <a:ln>
            <a:noFill/>
          </a:ln>
        </p:spPr>
      </p:pic>
    </p:spTree>
    <p:extLst>
      <p:ext uri="{BB962C8B-B14F-4D97-AF65-F5344CB8AC3E}">
        <p14:creationId xmlns:p14="http://schemas.microsoft.com/office/powerpoint/2010/main" val="333456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008384" cy="4836096"/>
          </a:xfrm>
        </p:spPr>
        <p:txBody>
          <a:bodyPr>
            <a:normAutofit/>
          </a:bodyPr>
          <a:lstStyle/>
          <a:p>
            <a:r>
              <a:rPr lang="en-CA" sz="2000" dirty="0"/>
              <a:t>Time-series data is ordered according to time.</a:t>
            </a:r>
          </a:p>
          <a:p>
            <a:pPr lvl="1"/>
            <a:r>
              <a:rPr lang="en-CA" sz="1600" dirty="0"/>
              <a:t>Time intervals are constant (generally)</a:t>
            </a:r>
          </a:p>
          <a:p>
            <a:pPr lvl="1"/>
            <a:r>
              <a:rPr lang="en-CA" sz="1600" dirty="0"/>
              <a:t>Data points are dependent</a:t>
            </a:r>
          </a:p>
          <a:p>
            <a:r>
              <a:rPr lang="en-US" sz="2000" dirty="0"/>
              <a:t>Time-series analysis</a:t>
            </a:r>
          </a:p>
          <a:p>
            <a:pPr lvl="1"/>
            <a:r>
              <a:rPr lang="en-US" sz="1600" dirty="0"/>
              <a:t>Utilizes assumption that data is received over time.</a:t>
            </a:r>
          </a:p>
          <a:p>
            <a:pPr lvl="1"/>
            <a:r>
              <a:rPr lang="en-US" sz="1600" dirty="0"/>
              <a:t>Makes future predictions</a:t>
            </a:r>
          </a:p>
          <a:p>
            <a:r>
              <a:rPr lang="en-CA" sz="2000" dirty="0"/>
              <a:t>Examples:</a:t>
            </a:r>
          </a:p>
          <a:p>
            <a:pPr lvl="1"/>
            <a:r>
              <a:rPr lang="en-CA" sz="1600" dirty="0"/>
              <a:t>Infection rates</a:t>
            </a:r>
          </a:p>
          <a:p>
            <a:pPr lvl="1"/>
            <a:r>
              <a:rPr lang="en-CA" sz="1600" dirty="0"/>
              <a:t>Stock prices</a:t>
            </a:r>
          </a:p>
          <a:p>
            <a:pPr lvl="1"/>
            <a:r>
              <a:rPr lang="en-CA" sz="1600" dirty="0"/>
              <a:t>Weather</a:t>
            </a:r>
          </a:p>
          <a:p>
            <a:pPr lvl="1"/>
            <a:r>
              <a:rPr lang="en-CA" sz="1600" dirty="0"/>
              <a:t>MEG (brain activity)</a:t>
            </a:r>
          </a:p>
          <a:p>
            <a:pPr lvl="1"/>
            <a:r>
              <a:rPr lang="en-CA" sz="1600" dirty="0"/>
              <a:t>Video</a:t>
            </a:r>
          </a:p>
          <a:p>
            <a:endParaRPr lang="en-CA" sz="1600" dirty="0"/>
          </a:p>
        </p:txBody>
      </p:sp>
      <p:grpSp>
        <p:nvGrpSpPr>
          <p:cNvPr id="94" name="Group 9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95" name="Isosceles Triangle 9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oogle Shape;83;p17">
            <a:extLst>
              <a:ext uri="{FF2B5EF4-FFF2-40B4-BE49-F238E27FC236}">
                <a16:creationId xmlns:a16="http://schemas.microsoft.com/office/drawing/2014/main" id="{06741C09-0B44-4E74-AF16-3A403BE9332A}"/>
              </a:ext>
            </a:extLst>
          </p:cNvPr>
          <p:cNvPicPr preferRelativeResize="0"/>
          <p:nvPr/>
        </p:nvPicPr>
        <p:blipFill>
          <a:blip r:embed="rId3"/>
          <a:stretch>
            <a:fillRect/>
          </a:stretch>
        </p:blipFill>
        <p:spPr>
          <a:xfrm>
            <a:off x="5513998" y="1782981"/>
            <a:ext cx="5815856" cy="4361892"/>
          </a:xfrm>
          <a:prstGeom prst="rect">
            <a:avLst/>
          </a:prstGeom>
          <a:noFill/>
        </p:spPr>
      </p:pic>
      <p:grpSp>
        <p:nvGrpSpPr>
          <p:cNvPr id="98" name="Group 9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9" name="Rectangle 9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62748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Autocorrelation</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5257800" cy="4351338"/>
          </a:xfrm>
        </p:spPr>
        <p:txBody>
          <a:bodyPr>
            <a:normAutofit/>
          </a:bodyPr>
          <a:lstStyle/>
          <a:p>
            <a:r>
              <a:rPr lang="en-CA" sz="2000" b="1" dirty="0"/>
              <a:t>Autocorrelation</a:t>
            </a:r>
            <a:r>
              <a:rPr lang="en-CA" sz="2000" dirty="0"/>
              <a:t>: Measures how correlated a time-series is with lagged versions of itself.</a:t>
            </a:r>
          </a:p>
          <a:p>
            <a:pPr lvl="1"/>
            <a:r>
              <a:rPr lang="en-CA" sz="1800" dirty="0"/>
              <a:t>“Which past time points are correlated with the present”</a:t>
            </a:r>
          </a:p>
          <a:p>
            <a:r>
              <a:rPr lang="en-CA" sz="2000" b="1" dirty="0"/>
              <a:t>Partial Autocorrelation</a:t>
            </a:r>
            <a:r>
              <a:rPr lang="en-CA" sz="2000" dirty="0"/>
              <a:t>: </a:t>
            </a:r>
            <a:r>
              <a:rPr lang="en-US" sz="2000" dirty="0"/>
              <a:t>Measures how correlated a time-series is with lagged versions of itself, </a:t>
            </a:r>
            <a:r>
              <a:rPr lang="en-US" sz="2000" i="1" dirty="0"/>
              <a:t>unaccounted for by subsequent observations.</a:t>
            </a:r>
          </a:p>
          <a:p>
            <a:pPr lvl="1"/>
            <a:r>
              <a:rPr lang="en-US" sz="1800" dirty="0"/>
              <a:t>“Which past time points have a direct </a:t>
            </a:r>
            <a:r>
              <a:rPr lang="en-US" sz="1800" b="1" dirty="0"/>
              <a:t>causal</a:t>
            </a:r>
            <a:r>
              <a:rPr lang="en-US" sz="1800" dirty="0"/>
              <a:t> effect on the present”</a:t>
            </a:r>
          </a:p>
          <a:p>
            <a:pPr lvl="1"/>
            <a:endParaRPr lang="en-CA" sz="1200" i="1" dirty="0"/>
          </a:p>
        </p:txBody>
      </p:sp>
      <p:grpSp>
        <p:nvGrpSpPr>
          <p:cNvPr id="6" name="Group 5">
            <a:extLst>
              <a:ext uri="{FF2B5EF4-FFF2-40B4-BE49-F238E27FC236}">
                <a16:creationId xmlns:a16="http://schemas.microsoft.com/office/drawing/2014/main" id="{3B02529F-5A34-4D96-868D-BAB1247EBF12}"/>
              </a:ext>
            </a:extLst>
          </p:cNvPr>
          <p:cNvGrpSpPr/>
          <p:nvPr/>
        </p:nvGrpSpPr>
        <p:grpSpPr>
          <a:xfrm>
            <a:off x="1341409" y="5266827"/>
            <a:ext cx="4815845" cy="979081"/>
            <a:chOff x="3267550" y="1132775"/>
            <a:chExt cx="2608900" cy="530400"/>
          </a:xfrm>
        </p:grpSpPr>
        <p:sp>
          <p:nvSpPr>
            <p:cNvPr id="17" name="Google Shape;369;p50">
              <a:extLst>
                <a:ext uri="{FF2B5EF4-FFF2-40B4-BE49-F238E27FC236}">
                  <a16:creationId xmlns:a16="http://schemas.microsoft.com/office/drawing/2014/main" id="{45466B78-7901-41E2-B116-4892D8FCCBDE}"/>
                </a:ext>
              </a:extLst>
            </p:cNvPr>
            <p:cNvSpPr/>
            <p:nvPr/>
          </p:nvSpPr>
          <p:spPr>
            <a:xfrm>
              <a:off x="3267550" y="1132775"/>
              <a:ext cx="580500" cy="530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y</a:t>
              </a:r>
              <a:r>
                <a:rPr lang="en" sz="1200" baseline="-25000"/>
                <a:t>t-2</a:t>
              </a:r>
              <a:endParaRPr sz="1200" baseline="-25000"/>
            </a:p>
          </p:txBody>
        </p:sp>
        <p:sp>
          <p:nvSpPr>
            <p:cNvPr id="18" name="Google Shape;370;p50">
              <a:extLst>
                <a:ext uri="{FF2B5EF4-FFF2-40B4-BE49-F238E27FC236}">
                  <a16:creationId xmlns:a16="http://schemas.microsoft.com/office/drawing/2014/main" id="{08CBE1F0-CF74-446C-AC77-CC43DADD6976}"/>
                </a:ext>
              </a:extLst>
            </p:cNvPr>
            <p:cNvSpPr/>
            <p:nvPr/>
          </p:nvSpPr>
          <p:spPr>
            <a:xfrm>
              <a:off x="4281750" y="1132775"/>
              <a:ext cx="580500" cy="530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y</a:t>
              </a:r>
              <a:r>
                <a:rPr lang="en" sz="1200" baseline="-25000" dirty="0"/>
                <a:t>t-1</a:t>
              </a:r>
              <a:endParaRPr sz="1200" baseline="-25000" dirty="0"/>
            </a:p>
          </p:txBody>
        </p:sp>
        <p:sp>
          <p:nvSpPr>
            <p:cNvPr id="19" name="Google Shape;371;p50">
              <a:extLst>
                <a:ext uri="{FF2B5EF4-FFF2-40B4-BE49-F238E27FC236}">
                  <a16:creationId xmlns:a16="http://schemas.microsoft.com/office/drawing/2014/main" id="{7C648754-6772-46B4-8CD2-6BB4564CDD01}"/>
                </a:ext>
              </a:extLst>
            </p:cNvPr>
            <p:cNvSpPr/>
            <p:nvPr/>
          </p:nvSpPr>
          <p:spPr>
            <a:xfrm>
              <a:off x="5295950" y="1132775"/>
              <a:ext cx="580500" cy="530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y</a:t>
              </a:r>
              <a:r>
                <a:rPr lang="en" sz="1200" baseline="-25000"/>
                <a:t>t</a:t>
              </a:r>
              <a:endParaRPr sz="1200" baseline="-25000"/>
            </a:p>
          </p:txBody>
        </p:sp>
        <p:cxnSp>
          <p:nvCxnSpPr>
            <p:cNvPr id="20" name="Google Shape;372;p50">
              <a:extLst>
                <a:ext uri="{FF2B5EF4-FFF2-40B4-BE49-F238E27FC236}">
                  <a16:creationId xmlns:a16="http://schemas.microsoft.com/office/drawing/2014/main" id="{6B7D6714-886D-4836-A2CF-2645D7BF5B9A}"/>
                </a:ext>
              </a:extLst>
            </p:cNvPr>
            <p:cNvCxnSpPr>
              <a:stCxn id="17" idx="6"/>
              <a:endCxn id="18" idx="2"/>
            </p:cNvCxnSpPr>
            <p:nvPr/>
          </p:nvCxnSpPr>
          <p:spPr>
            <a:xfrm>
              <a:off x="3848050" y="1397975"/>
              <a:ext cx="433800" cy="0"/>
            </a:xfrm>
            <a:prstGeom prst="straightConnector1">
              <a:avLst/>
            </a:prstGeom>
            <a:noFill/>
            <a:ln w="9525" cap="flat" cmpd="sng">
              <a:solidFill>
                <a:schemeClr val="dk2"/>
              </a:solidFill>
              <a:prstDash val="solid"/>
              <a:round/>
              <a:headEnd type="none" w="med" len="med"/>
              <a:tailEnd type="triangle" w="med" len="med"/>
            </a:ln>
          </p:spPr>
        </p:cxnSp>
        <p:cxnSp>
          <p:nvCxnSpPr>
            <p:cNvPr id="21" name="Google Shape;373;p50">
              <a:extLst>
                <a:ext uri="{FF2B5EF4-FFF2-40B4-BE49-F238E27FC236}">
                  <a16:creationId xmlns:a16="http://schemas.microsoft.com/office/drawing/2014/main" id="{4129D871-F59B-49EB-B7A7-D7C968762D38}"/>
                </a:ext>
              </a:extLst>
            </p:cNvPr>
            <p:cNvCxnSpPr>
              <a:stCxn id="18" idx="6"/>
              <a:endCxn id="19" idx="2"/>
            </p:cNvCxnSpPr>
            <p:nvPr/>
          </p:nvCxnSpPr>
          <p:spPr>
            <a:xfrm>
              <a:off x="4862250" y="1397975"/>
              <a:ext cx="433800" cy="0"/>
            </a:xfrm>
            <a:prstGeom prst="straightConnector1">
              <a:avLst/>
            </a:prstGeom>
            <a:noFill/>
            <a:ln w="9525" cap="flat" cmpd="sng">
              <a:solidFill>
                <a:schemeClr val="dk2"/>
              </a:solidFill>
              <a:prstDash val="solid"/>
              <a:round/>
              <a:headEnd type="none" w="med" len="med"/>
              <a:tailEnd type="triangle" w="med" len="med"/>
            </a:ln>
          </p:spPr>
        </p:cxnSp>
        <p:cxnSp>
          <p:nvCxnSpPr>
            <p:cNvPr id="22" name="Google Shape;374;p50">
              <a:extLst>
                <a:ext uri="{FF2B5EF4-FFF2-40B4-BE49-F238E27FC236}">
                  <a16:creationId xmlns:a16="http://schemas.microsoft.com/office/drawing/2014/main" id="{CD226C2E-BAF8-40C5-B94E-BFC03156A35C}"/>
                </a:ext>
              </a:extLst>
            </p:cNvPr>
            <p:cNvCxnSpPr>
              <a:stCxn id="17" idx="5"/>
              <a:endCxn id="19" idx="3"/>
            </p:cNvCxnSpPr>
            <p:nvPr/>
          </p:nvCxnSpPr>
          <p:spPr>
            <a:xfrm rot="-5400000" flipH="1">
              <a:off x="4571688" y="776850"/>
              <a:ext cx="600" cy="1617900"/>
            </a:xfrm>
            <a:prstGeom prst="curvedConnector3">
              <a:avLst>
                <a:gd name="adj1" fmla="val 38137493"/>
              </a:avLst>
            </a:prstGeom>
            <a:noFill/>
            <a:ln w="9525" cap="flat" cmpd="sng">
              <a:solidFill>
                <a:schemeClr val="dk2"/>
              </a:solidFill>
              <a:prstDash val="solid"/>
              <a:round/>
              <a:headEnd type="none" w="med" len="med"/>
              <a:tailEnd type="triangle" w="med" len="med"/>
            </a:ln>
          </p:spPr>
        </p:cxnSp>
      </p:grpSp>
      <p:pic>
        <p:nvPicPr>
          <p:cNvPr id="23" name="Google Shape;365;p50">
            <a:extLst>
              <a:ext uri="{FF2B5EF4-FFF2-40B4-BE49-F238E27FC236}">
                <a16:creationId xmlns:a16="http://schemas.microsoft.com/office/drawing/2014/main" id="{818505B0-7752-4132-8EA2-E182C6BA64CC}"/>
              </a:ext>
            </a:extLst>
          </p:cNvPr>
          <p:cNvPicPr preferRelativeResize="0"/>
          <p:nvPr/>
        </p:nvPicPr>
        <p:blipFill rotWithShape="1">
          <a:blip r:embed="rId3">
            <a:alphaModFix/>
          </a:blip>
          <a:srcRect l="5751" t="5136" r="7793" b="4714"/>
          <a:stretch/>
        </p:blipFill>
        <p:spPr>
          <a:xfrm>
            <a:off x="7143899" y="558847"/>
            <a:ext cx="3776395" cy="2953327"/>
          </a:xfrm>
          <a:prstGeom prst="rect">
            <a:avLst/>
          </a:prstGeom>
          <a:noFill/>
          <a:ln>
            <a:noFill/>
          </a:ln>
        </p:spPr>
      </p:pic>
      <p:pic>
        <p:nvPicPr>
          <p:cNvPr id="24" name="Google Shape;366;p50">
            <a:extLst>
              <a:ext uri="{FF2B5EF4-FFF2-40B4-BE49-F238E27FC236}">
                <a16:creationId xmlns:a16="http://schemas.microsoft.com/office/drawing/2014/main" id="{2CA3159F-536B-49B7-818F-FCD8A7E605DD}"/>
              </a:ext>
            </a:extLst>
          </p:cNvPr>
          <p:cNvPicPr preferRelativeResize="0"/>
          <p:nvPr/>
        </p:nvPicPr>
        <p:blipFill rotWithShape="1">
          <a:blip r:embed="rId4">
            <a:alphaModFix/>
          </a:blip>
          <a:srcRect l="4000" t="3784" r="7786" b="3406"/>
          <a:stretch/>
        </p:blipFill>
        <p:spPr>
          <a:xfrm>
            <a:off x="7143899" y="3537749"/>
            <a:ext cx="3800058" cy="2998517"/>
          </a:xfrm>
          <a:prstGeom prst="rect">
            <a:avLst/>
          </a:prstGeom>
          <a:noFill/>
          <a:ln>
            <a:noFill/>
          </a:ln>
        </p:spPr>
      </p:pic>
    </p:spTree>
    <p:extLst>
      <p:ext uri="{BB962C8B-B14F-4D97-AF65-F5344CB8AC3E}">
        <p14:creationId xmlns:p14="http://schemas.microsoft.com/office/powerpoint/2010/main" val="3740651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ARIMA(</a:t>
            </a:r>
            <a:r>
              <a:rPr lang="en-CA" sz="3600" dirty="0" err="1"/>
              <a:t>p,d,q</a:t>
            </a:r>
            <a:r>
              <a:rPr lang="en-CA" sz="3600" dirty="0"/>
              <a:t>)</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10281356" cy="4351338"/>
          </a:xfrm>
        </p:spPr>
        <p:txBody>
          <a:bodyPr>
            <a:normAutofit/>
          </a:bodyPr>
          <a:lstStyle/>
          <a:p>
            <a:r>
              <a:rPr lang="en-CA" sz="2000" dirty="0"/>
              <a:t>Autoregressive model: AR(p)</a:t>
            </a:r>
          </a:p>
          <a:p>
            <a:pPr lvl="1"/>
            <a:r>
              <a:rPr lang="en-US" sz="1800" dirty="0"/>
              <a:t>Uses observations from previous time points as input to a regression model to predict the value at the current time point.</a:t>
            </a:r>
          </a:p>
          <a:p>
            <a:pPr lvl="1"/>
            <a:r>
              <a:rPr lang="en-CA" sz="1800" dirty="0" err="1"/>
              <a:t>y</a:t>
            </a:r>
            <a:r>
              <a:rPr lang="en-CA" sz="1800" baseline="-25000" dirty="0" err="1"/>
              <a:t>t</a:t>
            </a:r>
            <a:r>
              <a:rPr lang="en-CA" sz="1800" dirty="0"/>
              <a:t> = c</a:t>
            </a:r>
            <a:r>
              <a:rPr lang="en-CA" sz="1800" baseline="-25000" dirty="0"/>
              <a:t>0</a:t>
            </a:r>
            <a:r>
              <a:rPr lang="en-CA" sz="1800" dirty="0"/>
              <a:t> + c</a:t>
            </a:r>
            <a:r>
              <a:rPr lang="en-CA" sz="1800" baseline="-25000" dirty="0"/>
              <a:t>1</a:t>
            </a:r>
            <a:r>
              <a:rPr lang="en-CA" sz="1800" dirty="0"/>
              <a:t>y</a:t>
            </a:r>
            <a:r>
              <a:rPr lang="en-CA" sz="1800" baseline="-25000" dirty="0"/>
              <a:t>t-1</a:t>
            </a:r>
            <a:r>
              <a:rPr lang="en-CA" sz="1800" dirty="0"/>
              <a:t> + c</a:t>
            </a:r>
            <a:r>
              <a:rPr lang="en-CA" sz="1800" baseline="-25000" dirty="0"/>
              <a:t>2</a:t>
            </a:r>
            <a:r>
              <a:rPr lang="en-CA" sz="1800" dirty="0"/>
              <a:t>y</a:t>
            </a:r>
            <a:r>
              <a:rPr lang="en-CA" sz="1800" baseline="-25000" dirty="0"/>
              <a:t>t-2</a:t>
            </a:r>
            <a:r>
              <a:rPr lang="en-CA" sz="1800" dirty="0"/>
              <a:t> + … + </a:t>
            </a:r>
            <a:r>
              <a:rPr lang="en-CA" sz="1800" dirty="0" err="1"/>
              <a:t>c</a:t>
            </a:r>
            <a:r>
              <a:rPr lang="en-CA" sz="1800" baseline="-25000" dirty="0" err="1"/>
              <a:t>p</a:t>
            </a:r>
            <a:r>
              <a:rPr lang="en-CA" sz="1800" dirty="0" err="1"/>
              <a:t>y</a:t>
            </a:r>
            <a:r>
              <a:rPr lang="en-CA" sz="1800" baseline="-25000" dirty="0" err="1"/>
              <a:t>t</a:t>
            </a:r>
            <a:r>
              <a:rPr lang="en-CA" sz="1800" baseline="-25000" dirty="0"/>
              <a:t>-p</a:t>
            </a:r>
            <a:endParaRPr lang="en-CA" sz="2000" dirty="0"/>
          </a:p>
          <a:p>
            <a:r>
              <a:rPr lang="en-CA" sz="2000" dirty="0"/>
              <a:t>Moving-average model: MA(q)</a:t>
            </a:r>
          </a:p>
          <a:p>
            <a:pPr lvl="1"/>
            <a:r>
              <a:rPr lang="en-CA" sz="1800" dirty="0"/>
              <a:t>Uses the mean and current/previous errors </a:t>
            </a:r>
            <a:r>
              <a:rPr lang="en-US" sz="1800" dirty="0"/>
              <a:t>to predict the value at the next time step.</a:t>
            </a:r>
          </a:p>
          <a:p>
            <a:pPr lvl="1"/>
            <a:r>
              <a:rPr lang="en-CA" sz="1800" dirty="0" err="1"/>
              <a:t>y</a:t>
            </a:r>
            <a:r>
              <a:rPr lang="en-CA" sz="1800" baseline="-25000" dirty="0" err="1"/>
              <a:t>t</a:t>
            </a:r>
            <a:r>
              <a:rPr lang="en-CA" sz="1800" dirty="0"/>
              <a:t> = </a:t>
            </a:r>
            <a:r>
              <a:rPr lang="el-GR" sz="1800" dirty="0"/>
              <a:t>μ</a:t>
            </a:r>
            <a:r>
              <a:rPr lang="en-CA" sz="1800" dirty="0"/>
              <a:t> + e</a:t>
            </a:r>
            <a:r>
              <a:rPr lang="en-CA" sz="1800" baseline="-25000" dirty="0"/>
              <a:t>t</a:t>
            </a:r>
            <a:r>
              <a:rPr lang="en-CA" sz="1800" dirty="0"/>
              <a:t> + b</a:t>
            </a:r>
            <a:r>
              <a:rPr lang="en-CA" sz="1800" baseline="-25000" dirty="0"/>
              <a:t>1</a:t>
            </a:r>
            <a:r>
              <a:rPr lang="en-CA" sz="1800" dirty="0"/>
              <a:t>e</a:t>
            </a:r>
            <a:r>
              <a:rPr lang="en-CA" sz="1800" baseline="-25000" dirty="0"/>
              <a:t>t-1</a:t>
            </a:r>
            <a:r>
              <a:rPr lang="en-CA" sz="1800" dirty="0"/>
              <a:t> + b</a:t>
            </a:r>
            <a:r>
              <a:rPr lang="en-CA" sz="1800" baseline="-25000" dirty="0"/>
              <a:t>2</a:t>
            </a:r>
            <a:r>
              <a:rPr lang="en-CA" sz="1800" dirty="0"/>
              <a:t>e</a:t>
            </a:r>
            <a:r>
              <a:rPr lang="en-CA" sz="1800" baseline="-25000" dirty="0"/>
              <a:t>t-2</a:t>
            </a:r>
            <a:r>
              <a:rPr lang="en-CA" sz="1800" dirty="0"/>
              <a:t> + … + </a:t>
            </a:r>
            <a:r>
              <a:rPr lang="en-CA" sz="1800" dirty="0" err="1"/>
              <a:t>b</a:t>
            </a:r>
            <a:r>
              <a:rPr lang="en-CA" sz="1800" baseline="-25000" dirty="0" err="1"/>
              <a:t>p</a:t>
            </a:r>
            <a:r>
              <a:rPr lang="en-CA" sz="1800" dirty="0" err="1"/>
              <a:t>e</a:t>
            </a:r>
            <a:r>
              <a:rPr lang="en-CA" sz="1800" baseline="-25000" dirty="0" err="1"/>
              <a:t>t</a:t>
            </a:r>
            <a:r>
              <a:rPr lang="en-CA" sz="1800" baseline="-25000" dirty="0"/>
              <a:t>-q</a:t>
            </a:r>
            <a:endParaRPr lang="en-CA" sz="1800" dirty="0"/>
          </a:p>
          <a:p>
            <a:r>
              <a:rPr lang="en-CA" sz="2000" dirty="0"/>
              <a:t>Autoregressive Moving-average model: ARMA(</a:t>
            </a:r>
            <a:r>
              <a:rPr lang="en-CA" sz="2000" dirty="0" err="1"/>
              <a:t>p,q</a:t>
            </a:r>
            <a:r>
              <a:rPr lang="en-CA" sz="2000" dirty="0"/>
              <a:t>)</a:t>
            </a:r>
          </a:p>
          <a:p>
            <a:pPr lvl="1"/>
            <a:r>
              <a:rPr lang="en-CA" sz="1800" dirty="0"/>
              <a:t>Contains both the AR(p) and MA(q) models</a:t>
            </a:r>
          </a:p>
          <a:p>
            <a:pPr lvl="1"/>
            <a:r>
              <a:rPr lang="fi-FI" sz="1800" dirty="0"/>
              <a:t>y</a:t>
            </a:r>
            <a:r>
              <a:rPr lang="fi-FI" sz="1800" baseline="-25000" dirty="0"/>
              <a:t>t</a:t>
            </a:r>
            <a:r>
              <a:rPr lang="fi-FI" sz="1800" dirty="0"/>
              <a:t> = c</a:t>
            </a:r>
            <a:r>
              <a:rPr lang="fi-FI" sz="1800" baseline="-25000" dirty="0"/>
              <a:t>0</a:t>
            </a:r>
            <a:r>
              <a:rPr lang="fi-FI" sz="1800" dirty="0"/>
              <a:t> + c</a:t>
            </a:r>
            <a:r>
              <a:rPr lang="fi-FI" sz="1800" baseline="-25000" dirty="0"/>
              <a:t>1</a:t>
            </a:r>
            <a:r>
              <a:rPr lang="fi-FI" sz="1800" dirty="0"/>
              <a:t>y</a:t>
            </a:r>
            <a:r>
              <a:rPr lang="fi-FI" sz="1800" baseline="-25000" dirty="0"/>
              <a:t>t-1</a:t>
            </a:r>
            <a:r>
              <a:rPr lang="fi-FI" sz="1800" dirty="0"/>
              <a:t> + c</a:t>
            </a:r>
            <a:r>
              <a:rPr lang="fi-FI" sz="1800" baseline="-25000" dirty="0"/>
              <a:t>2</a:t>
            </a:r>
            <a:r>
              <a:rPr lang="fi-FI" sz="1800" dirty="0"/>
              <a:t>y</a:t>
            </a:r>
            <a:r>
              <a:rPr lang="fi-FI" sz="1800" baseline="-25000" dirty="0"/>
              <a:t>t-2</a:t>
            </a:r>
            <a:r>
              <a:rPr lang="fi-FI" sz="1800" dirty="0"/>
              <a:t> + … + c</a:t>
            </a:r>
            <a:r>
              <a:rPr lang="fi-FI" sz="1800" baseline="-25000" dirty="0"/>
              <a:t>p</a:t>
            </a:r>
            <a:r>
              <a:rPr lang="fi-FI" sz="1800" dirty="0"/>
              <a:t>y</a:t>
            </a:r>
            <a:r>
              <a:rPr lang="fi-FI" sz="1800" baseline="-25000" dirty="0"/>
              <a:t>t-p</a:t>
            </a:r>
            <a:r>
              <a:rPr lang="en-CA" sz="1800" dirty="0"/>
              <a:t> + e</a:t>
            </a:r>
            <a:r>
              <a:rPr lang="en-CA" sz="1800" baseline="-25000" dirty="0"/>
              <a:t>t</a:t>
            </a:r>
            <a:r>
              <a:rPr lang="en-CA" sz="1800" dirty="0"/>
              <a:t> + b</a:t>
            </a:r>
            <a:r>
              <a:rPr lang="en-CA" sz="1800" baseline="-25000" dirty="0"/>
              <a:t>1</a:t>
            </a:r>
            <a:r>
              <a:rPr lang="en-CA" sz="1800" dirty="0"/>
              <a:t>e</a:t>
            </a:r>
            <a:r>
              <a:rPr lang="en-CA" sz="1800" baseline="-25000" dirty="0"/>
              <a:t>t-1</a:t>
            </a:r>
            <a:r>
              <a:rPr lang="en-CA" sz="1800" dirty="0"/>
              <a:t> + b</a:t>
            </a:r>
            <a:r>
              <a:rPr lang="en-CA" sz="1800" baseline="-25000" dirty="0"/>
              <a:t>2</a:t>
            </a:r>
            <a:r>
              <a:rPr lang="en-CA" sz="1800" dirty="0"/>
              <a:t>e</a:t>
            </a:r>
            <a:r>
              <a:rPr lang="en-CA" sz="1800" baseline="-25000" dirty="0"/>
              <a:t>t-2</a:t>
            </a:r>
            <a:r>
              <a:rPr lang="en-CA" sz="1800" dirty="0"/>
              <a:t> + … + </a:t>
            </a:r>
            <a:r>
              <a:rPr lang="en-CA" sz="1800" dirty="0" err="1"/>
              <a:t>b</a:t>
            </a:r>
            <a:r>
              <a:rPr lang="en-CA" sz="1800" baseline="-25000" dirty="0" err="1"/>
              <a:t>p</a:t>
            </a:r>
            <a:r>
              <a:rPr lang="en-CA" sz="1800" dirty="0" err="1"/>
              <a:t>e</a:t>
            </a:r>
            <a:r>
              <a:rPr lang="en-CA" sz="1800" baseline="-25000" dirty="0" err="1"/>
              <a:t>t</a:t>
            </a:r>
            <a:r>
              <a:rPr lang="en-CA" sz="1800" baseline="-25000" dirty="0"/>
              <a:t>-q</a:t>
            </a:r>
            <a:endParaRPr lang="fi-FI" sz="1800" baseline="-25000" dirty="0"/>
          </a:p>
          <a:p>
            <a:r>
              <a:rPr lang="en-CA" sz="2000" dirty="0">
                <a:highlight>
                  <a:srgbClr val="FFFF00"/>
                </a:highlight>
              </a:rPr>
              <a:t>Autoregressive Integrated Moving Average model: ARIMA(</a:t>
            </a:r>
            <a:r>
              <a:rPr lang="en-CA" sz="2000" dirty="0" err="1">
                <a:highlight>
                  <a:srgbClr val="FFFF00"/>
                </a:highlight>
              </a:rPr>
              <a:t>p,d,q</a:t>
            </a:r>
            <a:r>
              <a:rPr lang="en-CA" sz="2000" dirty="0">
                <a:highlight>
                  <a:srgbClr val="FFFF00"/>
                </a:highlight>
              </a:rPr>
              <a:t>)</a:t>
            </a:r>
          </a:p>
          <a:p>
            <a:pPr lvl="1"/>
            <a:r>
              <a:rPr lang="en-CA" sz="1800" dirty="0">
                <a:highlight>
                  <a:srgbClr val="FFFF00"/>
                </a:highlight>
              </a:rPr>
              <a:t>ARMA but introduces </a:t>
            </a:r>
            <a:r>
              <a:rPr lang="en-CA" sz="1800" i="1" dirty="0">
                <a:highlight>
                  <a:srgbClr val="FFFF00"/>
                </a:highlight>
              </a:rPr>
              <a:t>differencing</a:t>
            </a:r>
            <a:r>
              <a:rPr lang="en-CA" sz="1800" dirty="0">
                <a:highlight>
                  <a:srgbClr val="FFFF00"/>
                </a:highlight>
              </a:rPr>
              <a:t> (to remove non-stationarity).</a:t>
            </a:r>
          </a:p>
        </p:txBody>
      </p:sp>
    </p:spTree>
    <p:extLst>
      <p:ext uri="{BB962C8B-B14F-4D97-AF65-F5344CB8AC3E}">
        <p14:creationId xmlns:p14="http://schemas.microsoft.com/office/powerpoint/2010/main" val="1045518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ARIMA(</a:t>
            </a:r>
            <a:r>
              <a:rPr lang="en-CA" sz="3600" dirty="0" err="1"/>
              <a:t>p,d,q</a:t>
            </a:r>
            <a:r>
              <a:rPr lang="en-CA" sz="3600" dirty="0"/>
              <a:t>)</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5424375" cy="4351338"/>
          </a:xfrm>
        </p:spPr>
        <p:txBody>
          <a:bodyPr>
            <a:normAutofit/>
          </a:bodyPr>
          <a:lstStyle/>
          <a:p>
            <a:pPr marL="0" indent="0">
              <a:buNone/>
            </a:pPr>
            <a:r>
              <a:rPr lang="en-CA" sz="2000" u="sng" dirty="0"/>
              <a:t>Integrate (d)</a:t>
            </a:r>
          </a:p>
          <a:p>
            <a:r>
              <a:rPr lang="en-CA" sz="2000" dirty="0"/>
              <a:t>Integrate just means to apply differencing.</a:t>
            </a:r>
          </a:p>
          <a:p>
            <a:r>
              <a:rPr lang="en-CA" sz="2000" dirty="0"/>
              <a:t>In ARIMA models, the first step is to “integrate” d times.</a:t>
            </a:r>
          </a:p>
          <a:p>
            <a:pPr lvl="1"/>
            <a:r>
              <a:rPr lang="en-CA" sz="1800" dirty="0"/>
              <a:t>d is a hyperparameter</a:t>
            </a:r>
          </a:p>
          <a:p>
            <a:r>
              <a:rPr lang="en-CA" sz="2000" dirty="0"/>
              <a:t>Want our time series to be stationary.</a:t>
            </a:r>
          </a:p>
          <a:p>
            <a:pPr lvl="1"/>
            <a:r>
              <a:rPr lang="en-CA" sz="1800" dirty="0"/>
              <a:t>Can use the ADF test to help</a:t>
            </a:r>
          </a:p>
        </p:txBody>
      </p:sp>
      <p:pic>
        <p:nvPicPr>
          <p:cNvPr id="11" name="Google Shape;381;p51">
            <a:extLst>
              <a:ext uri="{FF2B5EF4-FFF2-40B4-BE49-F238E27FC236}">
                <a16:creationId xmlns:a16="http://schemas.microsoft.com/office/drawing/2014/main" id="{B595EBC9-F050-41A4-8211-0701DA3A26E1}"/>
              </a:ext>
            </a:extLst>
          </p:cNvPr>
          <p:cNvPicPr preferRelativeResize="0"/>
          <p:nvPr/>
        </p:nvPicPr>
        <p:blipFill rotWithShape="1">
          <a:blip r:embed="rId3">
            <a:alphaModFix/>
          </a:blip>
          <a:srcRect r="50729"/>
          <a:stretch/>
        </p:blipFill>
        <p:spPr>
          <a:xfrm>
            <a:off x="7574130" y="914520"/>
            <a:ext cx="3170358" cy="5028960"/>
          </a:xfrm>
          <a:prstGeom prst="rect">
            <a:avLst/>
          </a:prstGeom>
          <a:noFill/>
          <a:ln>
            <a:noFill/>
          </a:ln>
        </p:spPr>
      </p:pic>
    </p:spTree>
    <p:extLst>
      <p:ext uri="{BB962C8B-B14F-4D97-AF65-F5344CB8AC3E}">
        <p14:creationId xmlns:p14="http://schemas.microsoft.com/office/powerpoint/2010/main" val="790126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ARIMA(</a:t>
            </a:r>
            <a:r>
              <a:rPr lang="en-CA" sz="3600" dirty="0" err="1"/>
              <a:t>p,d,q</a:t>
            </a:r>
            <a:r>
              <a:rPr lang="en-CA" sz="3600" dirty="0"/>
              <a:t>)</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5424375" cy="4351338"/>
          </a:xfrm>
        </p:spPr>
        <p:txBody>
          <a:bodyPr>
            <a:normAutofit/>
          </a:bodyPr>
          <a:lstStyle/>
          <a:p>
            <a:pPr marL="0" indent="0">
              <a:buNone/>
            </a:pPr>
            <a:r>
              <a:rPr lang="en-CA" sz="2000" u="sng" dirty="0"/>
              <a:t>Autoregression (p)</a:t>
            </a:r>
          </a:p>
          <a:p>
            <a:r>
              <a:rPr lang="en-US" sz="2000" dirty="0"/>
              <a:t>Uses observations from the previous d time points as input to a regression model.</a:t>
            </a:r>
          </a:p>
          <a:p>
            <a:pPr lvl="1"/>
            <a:r>
              <a:rPr lang="en-CA" sz="1800" dirty="0" err="1"/>
              <a:t>y</a:t>
            </a:r>
            <a:r>
              <a:rPr lang="en-CA" sz="1800" baseline="-25000" dirty="0" err="1"/>
              <a:t>t</a:t>
            </a:r>
            <a:r>
              <a:rPr lang="en-CA" sz="1800" dirty="0"/>
              <a:t> = c</a:t>
            </a:r>
            <a:r>
              <a:rPr lang="en-CA" sz="1800" baseline="-25000" dirty="0"/>
              <a:t>0</a:t>
            </a:r>
            <a:r>
              <a:rPr lang="en-CA" sz="1800" dirty="0"/>
              <a:t> + c</a:t>
            </a:r>
            <a:r>
              <a:rPr lang="en-CA" sz="1800" baseline="-25000" dirty="0"/>
              <a:t>1</a:t>
            </a:r>
            <a:r>
              <a:rPr lang="en-CA" sz="1800" dirty="0"/>
              <a:t>y</a:t>
            </a:r>
            <a:r>
              <a:rPr lang="en-CA" sz="1800" baseline="-25000" dirty="0"/>
              <a:t>t-1</a:t>
            </a:r>
            <a:r>
              <a:rPr lang="en-CA" sz="1800" dirty="0"/>
              <a:t> + c</a:t>
            </a:r>
            <a:r>
              <a:rPr lang="en-CA" sz="1800" baseline="-25000" dirty="0"/>
              <a:t>2</a:t>
            </a:r>
            <a:r>
              <a:rPr lang="en-CA" sz="1800" dirty="0"/>
              <a:t>y</a:t>
            </a:r>
            <a:r>
              <a:rPr lang="en-CA" sz="1800" baseline="-25000" dirty="0"/>
              <a:t>t-2</a:t>
            </a:r>
            <a:r>
              <a:rPr lang="en-CA" sz="1800" dirty="0"/>
              <a:t> + … + </a:t>
            </a:r>
            <a:r>
              <a:rPr lang="en-CA" sz="1800" dirty="0" err="1"/>
              <a:t>c</a:t>
            </a:r>
            <a:r>
              <a:rPr lang="en-CA" sz="1800" baseline="-25000" dirty="0" err="1"/>
              <a:t>p</a:t>
            </a:r>
            <a:r>
              <a:rPr lang="en-CA" sz="1800" dirty="0" err="1"/>
              <a:t>y</a:t>
            </a:r>
            <a:r>
              <a:rPr lang="en-CA" sz="1800" baseline="-25000" dirty="0" err="1"/>
              <a:t>t</a:t>
            </a:r>
            <a:r>
              <a:rPr lang="en-CA" sz="1800" baseline="-25000" dirty="0"/>
              <a:t>-p</a:t>
            </a:r>
          </a:p>
          <a:p>
            <a:r>
              <a:rPr lang="en-CA" sz="2000" dirty="0"/>
              <a:t>Partial autocorrelation plot can inform the choice of p.</a:t>
            </a:r>
            <a:endParaRPr lang="en-US" sz="2000" dirty="0"/>
          </a:p>
        </p:txBody>
      </p:sp>
      <p:pic>
        <p:nvPicPr>
          <p:cNvPr id="12" name="Google Shape;366;p50">
            <a:extLst>
              <a:ext uri="{FF2B5EF4-FFF2-40B4-BE49-F238E27FC236}">
                <a16:creationId xmlns:a16="http://schemas.microsoft.com/office/drawing/2014/main" id="{6FBE0F73-DF58-47D4-BC96-60AEF58B21CB}"/>
              </a:ext>
            </a:extLst>
          </p:cNvPr>
          <p:cNvPicPr preferRelativeResize="0"/>
          <p:nvPr/>
        </p:nvPicPr>
        <p:blipFill rotWithShape="1">
          <a:blip r:embed="rId3"/>
          <a:srcRect l="4000" t="3784" r="7786" b="3406"/>
          <a:stretch/>
        </p:blipFill>
        <p:spPr>
          <a:xfrm>
            <a:off x="5970775" y="1670241"/>
            <a:ext cx="5527850" cy="4361892"/>
          </a:xfrm>
          <a:prstGeom prst="rect">
            <a:avLst/>
          </a:prstGeom>
          <a:noFill/>
        </p:spPr>
      </p:pic>
    </p:spTree>
    <p:extLst>
      <p:ext uri="{BB962C8B-B14F-4D97-AF65-F5344CB8AC3E}">
        <p14:creationId xmlns:p14="http://schemas.microsoft.com/office/powerpoint/2010/main" val="2891950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ARIMA(</a:t>
            </a:r>
            <a:r>
              <a:rPr lang="en-CA" sz="3600" dirty="0" err="1"/>
              <a:t>p,d,q</a:t>
            </a:r>
            <a:r>
              <a:rPr lang="en-CA" sz="3600" dirty="0"/>
              <a:t>)</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5424375" cy="4351338"/>
          </a:xfrm>
        </p:spPr>
        <p:txBody>
          <a:bodyPr>
            <a:normAutofit/>
          </a:bodyPr>
          <a:lstStyle/>
          <a:p>
            <a:pPr marL="0" indent="0">
              <a:buNone/>
            </a:pPr>
            <a:r>
              <a:rPr lang="en-CA" sz="2000" u="sng" dirty="0"/>
              <a:t>Moving Average (q)</a:t>
            </a:r>
          </a:p>
          <a:p>
            <a:r>
              <a:rPr lang="en-US" sz="2000" dirty="0"/>
              <a:t>Uses the mean and current/previous errors to predict the value at the next time step.</a:t>
            </a:r>
          </a:p>
          <a:p>
            <a:pPr lvl="1"/>
            <a:r>
              <a:rPr lang="en-CA" sz="1800" dirty="0" err="1"/>
              <a:t>y</a:t>
            </a:r>
            <a:r>
              <a:rPr lang="en-CA" sz="1800" baseline="-25000" dirty="0" err="1"/>
              <a:t>t</a:t>
            </a:r>
            <a:r>
              <a:rPr lang="en-CA" sz="1800" dirty="0"/>
              <a:t> = </a:t>
            </a:r>
            <a:r>
              <a:rPr lang="el-GR" sz="1800" dirty="0"/>
              <a:t>μ</a:t>
            </a:r>
            <a:r>
              <a:rPr lang="en-CA" sz="1800" dirty="0"/>
              <a:t> + e</a:t>
            </a:r>
            <a:r>
              <a:rPr lang="en-CA" sz="1800" baseline="-25000" dirty="0"/>
              <a:t>t</a:t>
            </a:r>
            <a:r>
              <a:rPr lang="en-CA" sz="1800" dirty="0"/>
              <a:t> + b</a:t>
            </a:r>
            <a:r>
              <a:rPr lang="en-CA" sz="1800" baseline="-25000" dirty="0"/>
              <a:t>1</a:t>
            </a:r>
            <a:r>
              <a:rPr lang="en-CA" sz="1800" dirty="0"/>
              <a:t>e</a:t>
            </a:r>
            <a:r>
              <a:rPr lang="en-CA" sz="1800" baseline="-25000" dirty="0"/>
              <a:t>t-1</a:t>
            </a:r>
            <a:r>
              <a:rPr lang="en-CA" sz="1800" dirty="0"/>
              <a:t> + b</a:t>
            </a:r>
            <a:r>
              <a:rPr lang="en-CA" sz="1800" baseline="-25000" dirty="0"/>
              <a:t>2</a:t>
            </a:r>
            <a:r>
              <a:rPr lang="en-CA" sz="1800" dirty="0"/>
              <a:t>e</a:t>
            </a:r>
            <a:r>
              <a:rPr lang="en-CA" sz="1800" baseline="-25000" dirty="0"/>
              <a:t>t-2</a:t>
            </a:r>
            <a:r>
              <a:rPr lang="en-CA" sz="1800" dirty="0"/>
              <a:t> + … + </a:t>
            </a:r>
            <a:r>
              <a:rPr lang="en-CA" sz="1800" dirty="0" err="1"/>
              <a:t>b</a:t>
            </a:r>
            <a:r>
              <a:rPr lang="en-CA" sz="1800" baseline="-25000" dirty="0" err="1"/>
              <a:t>p</a:t>
            </a:r>
            <a:r>
              <a:rPr lang="en-CA" sz="1800" dirty="0" err="1"/>
              <a:t>e</a:t>
            </a:r>
            <a:r>
              <a:rPr lang="en-CA" sz="1800" baseline="-25000" dirty="0" err="1"/>
              <a:t>t</a:t>
            </a:r>
            <a:r>
              <a:rPr lang="en-CA" sz="1800" baseline="-25000" dirty="0"/>
              <a:t>-q</a:t>
            </a:r>
          </a:p>
          <a:p>
            <a:r>
              <a:rPr lang="en-US" sz="2000" dirty="0"/>
              <a:t>Car production vs demand example:</a:t>
            </a:r>
          </a:p>
          <a:p>
            <a:pPr lvl="1"/>
            <a:r>
              <a:rPr lang="en-US" sz="1800" dirty="0"/>
              <a:t>Last year:</a:t>
            </a:r>
          </a:p>
          <a:p>
            <a:pPr lvl="2"/>
            <a:r>
              <a:rPr lang="en-US" sz="1600" dirty="0"/>
              <a:t>Predict: 1000 sales</a:t>
            </a:r>
          </a:p>
          <a:p>
            <a:pPr lvl="2"/>
            <a:r>
              <a:rPr lang="en-US" sz="1600" dirty="0"/>
              <a:t>Demand: 1200 sales</a:t>
            </a:r>
          </a:p>
          <a:p>
            <a:pPr lvl="2"/>
            <a:r>
              <a:rPr lang="en-US" sz="1600" dirty="0"/>
              <a:t>Error: 200 sales</a:t>
            </a:r>
          </a:p>
          <a:p>
            <a:pPr lvl="1"/>
            <a:r>
              <a:rPr lang="en-US" sz="1800" dirty="0"/>
              <a:t>This year:</a:t>
            </a:r>
          </a:p>
          <a:p>
            <a:pPr lvl="2"/>
            <a:r>
              <a:rPr lang="en-US" sz="1600" dirty="0"/>
              <a:t>Predict: 1000 + b</a:t>
            </a:r>
            <a:r>
              <a:rPr lang="en-US" sz="1600" baseline="-25000" dirty="0"/>
              <a:t>1</a:t>
            </a:r>
            <a:r>
              <a:rPr lang="en-US" sz="1600" dirty="0"/>
              <a:t>(error)</a:t>
            </a:r>
          </a:p>
          <a:p>
            <a:r>
              <a:rPr lang="en-CA" sz="2000" dirty="0"/>
              <a:t>Autocorrelation plot can inform the choice of q.</a:t>
            </a:r>
          </a:p>
          <a:p>
            <a:r>
              <a:rPr lang="en-CA" sz="2000" dirty="0"/>
              <a:t>See </a:t>
            </a:r>
            <a:r>
              <a:rPr lang="en-CA" sz="2000" dirty="0">
                <a:hlinkClick r:id="rId3"/>
              </a:rPr>
              <a:t>here</a:t>
            </a:r>
            <a:r>
              <a:rPr lang="en-CA" sz="2000" dirty="0"/>
              <a:t> for more details.</a:t>
            </a:r>
            <a:endParaRPr lang="en-US" sz="2000" dirty="0"/>
          </a:p>
        </p:txBody>
      </p:sp>
      <p:pic>
        <p:nvPicPr>
          <p:cNvPr id="13" name="Google Shape;411;p54">
            <a:extLst>
              <a:ext uri="{FF2B5EF4-FFF2-40B4-BE49-F238E27FC236}">
                <a16:creationId xmlns:a16="http://schemas.microsoft.com/office/drawing/2014/main" id="{EF2554D0-250B-4135-B6C6-1C62CED024A2}"/>
              </a:ext>
            </a:extLst>
          </p:cNvPr>
          <p:cNvPicPr preferRelativeResize="0"/>
          <p:nvPr/>
        </p:nvPicPr>
        <p:blipFill rotWithShape="1">
          <a:blip r:embed="rId4">
            <a:alphaModFix/>
          </a:blip>
          <a:srcRect l="51920"/>
          <a:stretch/>
        </p:blipFill>
        <p:spPr>
          <a:xfrm>
            <a:off x="6837080" y="1843246"/>
            <a:ext cx="4780415" cy="3820035"/>
          </a:xfrm>
          <a:prstGeom prst="rect">
            <a:avLst/>
          </a:prstGeom>
          <a:noFill/>
          <a:ln>
            <a:noFill/>
          </a:ln>
        </p:spPr>
      </p:pic>
    </p:spTree>
    <p:extLst>
      <p:ext uri="{BB962C8B-B14F-4D97-AF65-F5344CB8AC3E}">
        <p14:creationId xmlns:p14="http://schemas.microsoft.com/office/powerpoint/2010/main" val="1687513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ARIMA(</a:t>
            </a:r>
            <a:r>
              <a:rPr lang="en-CA" sz="3600" dirty="0" err="1"/>
              <a:t>p,d,q</a:t>
            </a:r>
            <a:r>
              <a:rPr lang="en-CA" sz="3600" dirty="0"/>
              <a:t>) Summary</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Google Shape;421;p55" descr="y_{dif}(t) = \sum_{i=1}^p w_i y_{dif}(t - i) + \sum_{j=1}^q \phi_j \epsilon_{dif}(t - j)">
            <a:extLst>
              <a:ext uri="{FF2B5EF4-FFF2-40B4-BE49-F238E27FC236}">
                <a16:creationId xmlns:a16="http://schemas.microsoft.com/office/drawing/2014/main" id="{D2C893C4-7B34-4E8A-AE7E-6536FB3F7ECC}"/>
              </a:ext>
            </a:extLst>
          </p:cNvPr>
          <p:cNvPicPr preferRelativeResize="0"/>
          <p:nvPr/>
        </p:nvPicPr>
        <p:blipFill>
          <a:blip r:embed="rId3">
            <a:alphaModFix/>
          </a:blip>
          <a:stretch>
            <a:fillRect/>
          </a:stretch>
        </p:blipFill>
        <p:spPr>
          <a:xfrm>
            <a:off x="670705" y="2837527"/>
            <a:ext cx="6568100" cy="1008856"/>
          </a:xfrm>
          <a:prstGeom prst="rect">
            <a:avLst/>
          </a:prstGeom>
          <a:noFill/>
          <a:ln>
            <a:noFill/>
          </a:ln>
        </p:spPr>
      </p:pic>
      <p:sp>
        <p:nvSpPr>
          <p:cNvPr id="15" name="Google Shape;422;p55">
            <a:extLst>
              <a:ext uri="{FF2B5EF4-FFF2-40B4-BE49-F238E27FC236}">
                <a16:creationId xmlns:a16="http://schemas.microsoft.com/office/drawing/2014/main" id="{F0284806-4E0A-48B8-9C5D-AB9B5EF10C27}"/>
              </a:ext>
            </a:extLst>
          </p:cNvPr>
          <p:cNvSpPr txBox="1"/>
          <p:nvPr/>
        </p:nvSpPr>
        <p:spPr>
          <a:xfrm>
            <a:off x="3859800" y="6387632"/>
            <a:ext cx="44724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Pick hyperparameters d, p, and q</a:t>
            </a:r>
            <a:endParaRPr sz="1800" b="1" dirty="0"/>
          </a:p>
        </p:txBody>
      </p:sp>
      <p:pic>
        <p:nvPicPr>
          <p:cNvPr id="16" name="Google Shape;423;p55" descr="\begin{align*}&#10;&amp;y_{dif}(t) = copy(y(t)) \\&#10;&amp;\text{for } i=1 \text{ to } d: \\&#10;&amp;\quad y_{dif}(t) = y_{dif}(t) - y_{dif}(t-1)&#10;\end{align*}">
            <a:extLst>
              <a:ext uri="{FF2B5EF4-FFF2-40B4-BE49-F238E27FC236}">
                <a16:creationId xmlns:a16="http://schemas.microsoft.com/office/drawing/2014/main" id="{E7AD280A-794A-4358-9F44-7D626836272D}"/>
              </a:ext>
            </a:extLst>
          </p:cNvPr>
          <p:cNvPicPr preferRelativeResize="0"/>
          <p:nvPr/>
        </p:nvPicPr>
        <p:blipFill>
          <a:blip r:embed="rId4">
            <a:alphaModFix/>
          </a:blip>
          <a:stretch>
            <a:fillRect/>
          </a:stretch>
        </p:blipFill>
        <p:spPr>
          <a:xfrm>
            <a:off x="670705" y="1457471"/>
            <a:ext cx="4264548" cy="1253175"/>
          </a:xfrm>
          <a:prstGeom prst="rect">
            <a:avLst/>
          </a:prstGeom>
          <a:noFill/>
          <a:ln>
            <a:noFill/>
          </a:ln>
        </p:spPr>
      </p:pic>
      <p:grpSp>
        <p:nvGrpSpPr>
          <p:cNvPr id="6" name="Group 5">
            <a:extLst>
              <a:ext uri="{FF2B5EF4-FFF2-40B4-BE49-F238E27FC236}">
                <a16:creationId xmlns:a16="http://schemas.microsoft.com/office/drawing/2014/main" id="{D26015A9-49AB-4A91-81BD-7A6B73198A87}"/>
              </a:ext>
            </a:extLst>
          </p:cNvPr>
          <p:cNvGrpSpPr/>
          <p:nvPr/>
        </p:nvGrpSpPr>
        <p:grpSpPr>
          <a:xfrm>
            <a:off x="1984888" y="4090702"/>
            <a:ext cx="8596846" cy="2199086"/>
            <a:chOff x="1031524" y="3041625"/>
            <a:chExt cx="7228801" cy="1849138"/>
          </a:xfrm>
        </p:grpSpPr>
        <p:pic>
          <p:nvPicPr>
            <p:cNvPr id="17" name="Google Shape;430;p56">
              <a:extLst>
                <a:ext uri="{FF2B5EF4-FFF2-40B4-BE49-F238E27FC236}">
                  <a16:creationId xmlns:a16="http://schemas.microsoft.com/office/drawing/2014/main" id="{DCF047E9-89AD-4B7F-916F-A934FC2F9793}"/>
                </a:ext>
              </a:extLst>
            </p:cNvPr>
            <p:cNvPicPr preferRelativeResize="0"/>
            <p:nvPr/>
          </p:nvPicPr>
          <p:blipFill>
            <a:blip r:embed="rId5">
              <a:alphaModFix/>
            </a:blip>
            <a:stretch>
              <a:fillRect/>
            </a:stretch>
          </p:blipFill>
          <p:spPr>
            <a:xfrm>
              <a:off x="1031524" y="3383550"/>
              <a:ext cx="1800626" cy="1407300"/>
            </a:xfrm>
            <a:prstGeom prst="rect">
              <a:avLst/>
            </a:prstGeom>
            <a:noFill/>
            <a:ln>
              <a:noFill/>
            </a:ln>
          </p:spPr>
        </p:pic>
        <p:pic>
          <p:nvPicPr>
            <p:cNvPr id="18" name="Google Shape;431;p56">
              <a:extLst>
                <a:ext uri="{FF2B5EF4-FFF2-40B4-BE49-F238E27FC236}">
                  <a16:creationId xmlns:a16="http://schemas.microsoft.com/office/drawing/2014/main" id="{D18CF307-B295-4C09-A3E1-1B7EA1654730}"/>
                </a:ext>
              </a:extLst>
            </p:cNvPr>
            <p:cNvPicPr preferRelativeResize="0"/>
            <p:nvPr/>
          </p:nvPicPr>
          <p:blipFill rotWithShape="1">
            <a:blip r:embed="rId6">
              <a:alphaModFix/>
            </a:blip>
            <a:srcRect l="51004"/>
            <a:stretch/>
          </p:blipFill>
          <p:spPr>
            <a:xfrm>
              <a:off x="3547261" y="3283638"/>
              <a:ext cx="2049474" cy="1607125"/>
            </a:xfrm>
            <a:prstGeom prst="rect">
              <a:avLst/>
            </a:prstGeom>
            <a:noFill/>
            <a:ln>
              <a:noFill/>
            </a:ln>
          </p:spPr>
        </p:pic>
        <p:pic>
          <p:nvPicPr>
            <p:cNvPr id="19" name="Google Shape;432;p56">
              <a:extLst>
                <a:ext uri="{FF2B5EF4-FFF2-40B4-BE49-F238E27FC236}">
                  <a16:creationId xmlns:a16="http://schemas.microsoft.com/office/drawing/2014/main" id="{967C3073-678E-4D97-B68E-B908E5023668}"/>
                </a:ext>
              </a:extLst>
            </p:cNvPr>
            <p:cNvPicPr preferRelativeResize="0"/>
            <p:nvPr/>
          </p:nvPicPr>
          <p:blipFill rotWithShape="1">
            <a:blip r:embed="rId7">
              <a:alphaModFix/>
            </a:blip>
            <a:srcRect l="51920"/>
            <a:stretch/>
          </p:blipFill>
          <p:spPr>
            <a:xfrm>
              <a:off x="6311826" y="3308700"/>
              <a:ext cx="1948499" cy="1557025"/>
            </a:xfrm>
            <a:prstGeom prst="rect">
              <a:avLst/>
            </a:prstGeom>
            <a:noFill/>
            <a:ln>
              <a:noFill/>
            </a:ln>
          </p:spPr>
        </p:pic>
        <p:sp>
          <p:nvSpPr>
            <p:cNvPr id="20" name="Google Shape;433;p56">
              <a:extLst>
                <a:ext uri="{FF2B5EF4-FFF2-40B4-BE49-F238E27FC236}">
                  <a16:creationId xmlns:a16="http://schemas.microsoft.com/office/drawing/2014/main" id="{8587DDD5-B4BB-4182-8034-83AA64C65087}"/>
                </a:ext>
              </a:extLst>
            </p:cNvPr>
            <p:cNvSpPr txBox="1"/>
            <p:nvPr/>
          </p:nvSpPr>
          <p:spPr>
            <a:xfrm>
              <a:off x="1600632" y="3041625"/>
              <a:ext cx="6624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d</a:t>
              </a:r>
              <a:endParaRPr sz="1600" b="1"/>
            </a:p>
          </p:txBody>
        </p:sp>
        <p:sp>
          <p:nvSpPr>
            <p:cNvPr id="21" name="Google Shape;434;p56">
              <a:extLst>
                <a:ext uri="{FF2B5EF4-FFF2-40B4-BE49-F238E27FC236}">
                  <a16:creationId xmlns:a16="http://schemas.microsoft.com/office/drawing/2014/main" id="{CBF2B3C3-9C1B-4B13-A3D4-CAF1EF95916E}"/>
                </a:ext>
              </a:extLst>
            </p:cNvPr>
            <p:cNvSpPr txBox="1"/>
            <p:nvPr/>
          </p:nvSpPr>
          <p:spPr>
            <a:xfrm>
              <a:off x="4240795" y="3041625"/>
              <a:ext cx="6624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p</a:t>
              </a:r>
              <a:endParaRPr sz="1600" b="1"/>
            </a:p>
          </p:txBody>
        </p:sp>
        <p:sp>
          <p:nvSpPr>
            <p:cNvPr id="22" name="Google Shape;435;p56">
              <a:extLst>
                <a:ext uri="{FF2B5EF4-FFF2-40B4-BE49-F238E27FC236}">
                  <a16:creationId xmlns:a16="http://schemas.microsoft.com/office/drawing/2014/main" id="{E72AA993-DFBC-47F5-81C9-C6798B3A4CE5}"/>
                </a:ext>
              </a:extLst>
            </p:cNvPr>
            <p:cNvSpPr txBox="1"/>
            <p:nvPr/>
          </p:nvSpPr>
          <p:spPr>
            <a:xfrm>
              <a:off x="6954870" y="3041625"/>
              <a:ext cx="6624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q</a:t>
              </a:r>
              <a:endParaRPr sz="1600" b="1"/>
            </a:p>
          </p:txBody>
        </p:sp>
      </p:grpSp>
    </p:spTree>
    <p:extLst>
      <p:ext uri="{BB962C8B-B14F-4D97-AF65-F5344CB8AC3E}">
        <p14:creationId xmlns:p14="http://schemas.microsoft.com/office/powerpoint/2010/main" val="4249605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Box-Jenkins Methodology</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4"/>
            <a:ext cx="5494867" cy="5032376"/>
          </a:xfrm>
        </p:spPr>
        <p:txBody>
          <a:bodyPr>
            <a:normAutofit/>
          </a:bodyPr>
          <a:lstStyle/>
          <a:p>
            <a:r>
              <a:rPr lang="en-US" sz="2000" dirty="0"/>
              <a:t>Iterative 3-step approach to modeling time series</a:t>
            </a:r>
          </a:p>
          <a:p>
            <a:r>
              <a:rPr lang="en-US" sz="2000" dirty="0"/>
              <a:t>Assumption: time series can be modeled using an ARIMA model</a:t>
            </a:r>
          </a:p>
          <a:p>
            <a:pPr marL="457200" indent="-457200">
              <a:buFont typeface="+mj-lt"/>
              <a:buAutoNum type="arabicPeriod"/>
            </a:pPr>
            <a:r>
              <a:rPr lang="en-US" sz="2000" b="1" dirty="0"/>
              <a:t>Identification</a:t>
            </a:r>
            <a:r>
              <a:rPr lang="en-US" sz="2000" dirty="0"/>
              <a:t>: use data and its statistics to select model hyperparameters</a:t>
            </a:r>
          </a:p>
          <a:p>
            <a:pPr lvl="1"/>
            <a:r>
              <a:rPr lang="en-US" sz="1800" dirty="0"/>
              <a:t>Pick ARIMA p, d, q</a:t>
            </a:r>
          </a:p>
          <a:p>
            <a:pPr marL="457200" indent="-457200">
              <a:buFont typeface="+mj-lt"/>
              <a:buAutoNum type="arabicPeriod"/>
            </a:pPr>
            <a:r>
              <a:rPr lang="en-US" sz="2000" b="1" dirty="0"/>
              <a:t>Estimation</a:t>
            </a:r>
            <a:r>
              <a:rPr lang="en-US" sz="2000" dirty="0"/>
              <a:t>: use data to train the parameters (i.e. weights) of the model</a:t>
            </a:r>
          </a:p>
          <a:p>
            <a:pPr lvl="1"/>
            <a:r>
              <a:rPr lang="en-US" sz="1800" dirty="0"/>
              <a:t>Fit ARIMA on training data</a:t>
            </a:r>
            <a:endParaRPr lang="en-US" sz="1600" dirty="0"/>
          </a:p>
          <a:p>
            <a:pPr marL="457200" indent="-457200">
              <a:buFont typeface="+mj-lt"/>
              <a:buAutoNum type="arabicPeriod"/>
            </a:pPr>
            <a:r>
              <a:rPr lang="en-US" sz="2000" b="1" dirty="0"/>
              <a:t>Diagnostic checking</a:t>
            </a:r>
            <a:r>
              <a:rPr lang="en-US" sz="2000" dirty="0"/>
              <a:t>: evaluate model residuals (errors) and overfitting</a:t>
            </a:r>
          </a:p>
          <a:p>
            <a:pPr lvl="1"/>
            <a:r>
              <a:rPr lang="en-US" sz="1800" dirty="0"/>
              <a:t>Check over-fitting (predict future values not in training data)</a:t>
            </a:r>
          </a:p>
          <a:p>
            <a:pPr lvl="1"/>
            <a:r>
              <a:rPr lang="en-US" sz="1800" dirty="0"/>
              <a:t>Residuals (errors) should have no structure (random) after modeling</a:t>
            </a:r>
          </a:p>
          <a:p>
            <a:pPr lvl="1"/>
            <a:endParaRPr lang="en-US" sz="1800" dirty="0"/>
          </a:p>
          <a:p>
            <a:pPr marL="457200" indent="-457200">
              <a:buFont typeface="+mj-lt"/>
              <a:buAutoNum type="arabicPeriod"/>
            </a:pPr>
            <a:endParaRPr lang="en-US" sz="2400" dirty="0"/>
          </a:p>
        </p:txBody>
      </p:sp>
      <p:pic>
        <p:nvPicPr>
          <p:cNvPr id="1026" name="Picture 2" descr="r - Residual diagnostics for seasonal ARIMA model, time series analysis -  Cross Validated">
            <a:extLst>
              <a:ext uri="{FF2B5EF4-FFF2-40B4-BE49-F238E27FC236}">
                <a16:creationId xmlns:a16="http://schemas.microsoft.com/office/drawing/2014/main" id="{064C2162-03AF-40E2-8FFB-2CB2525FA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067" y="2257041"/>
            <a:ext cx="5665824" cy="349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887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Recurrent Neural Networks</a:t>
            </a:r>
          </a:p>
        </p:txBody>
      </p:sp>
      <p:grpSp>
        <p:nvGrpSpPr>
          <p:cNvPr id="133" name="Group 1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4" name="Isosceles Triangle 1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8" name="Rectangle 13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0C597DBD-9ABA-4657-8555-0EB7B7BD7680}"/>
              </a:ext>
            </a:extLst>
          </p:cNvPr>
          <p:cNvSpPr>
            <a:spLocks noGrp="1"/>
          </p:cNvSpPr>
          <p:nvPr>
            <p:ph idx="1"/>
          </p:nvPr>
        </p:nvSpPr>
        <p:spPr>
          <a:xfrm>
            <a:off x="838200" y="1825625"/>
            <a:ext cx="4987387" cy="4360686"/>
          </a:xfrm>
        </p:spPr>
        <p:txBody>
          <a:bodyPr>
            <a:normAutofit/>
          </a:bodyPr>
          <a:lstStyle/>
          <a:p>
            <a:r>
              <a:rPr lang="en-CA" sz="2000" dirty="0"/>
              <a:t>RNN’s can handle non-stationary time series</a:t>
            </a:r>
          </a:p>
          <a:p>
            <a:r>
              <a:rPr lang="en-CA" sz="2000" dirty="0"/>
              <a:t>Observe data (</a:t>
            </a:r>
            <a:r>
              <a:rPr lang="en-CA" sz="2000" dirty="0" err="1"/>
              <a:t>x</a:t>
            </a:r>
            <a:r>
              <a:rPr lang="en-CA" sz="2000" baseline="-25000" dirty="0" err="1"/>
              <a:t>t</a:t>
            </a:r>
            <a:r>
              <a:rPr lang="en-CA" sz="2000" dirty="0"/>
              <a:t>) sequentially.</a:t>
            </a:r>
          </a:p>
          <a:p>
            <a:r>
              <a:rPr lang="en-CA" sz="2000" dirty="0"/>
              <a:t>Memory state (vector </a:t>
            </a:r>
            <a:r>
              <a:rPr lang="en-CA" sz="2000" dirty="0" err="1"/>
              <a:t>h</a:t>
            </a:r>
            <a:r>
              <a:rPr lang="en-CA" sz="2000" baseline="-25000" dirty="0" err="1"/>
              <a:t>t</a:t>
            </a:r>
            <a:r>
              <a:rPr lang="en-CA" sz="2000" dirty="0"/>
              <a:t>) is updated with each observation.</a:t>
            </a:r>
          </a:p>
          <a:p>
            <a:pPr lvl="1"/>
            <a:r>
              <a:rPr lang="en-CA" sz="1800" dirty="0"/>
              <a:t>Components contain trend, seasonality, short-term etc. info. These are learned.</a:t>
            </a:r>
          </a:p>
          <a:p>
            <a:r>
              <a:rPr lang="en-CA" sz="2000" dirty="0"/>
              <a:t>Can read out future predictions (</a:t>
            </a:r>
            <a:r>
              <a:rPr lang="en-CA" sz="2000" dirty="0" err="1"/>
              <a:t>y</a:t>
            </a:r>
            <a:r>
              <a:rPr lang="en-CA" sz="2000" baseline="-25000" dirty="0" err="1"/>
              <a:t>t</a:t>
            </a:r>
            <a:r>
              <a:rPr lang="en-CA" sz="2000" dirty="0"/>
              <a:t>) from the memory state.</a:t>
            </a:r>
          </a:p>
          <a:p>
            <a:r>
              <a:rPr lang="en-CA" sz="2000" dirty="0"/>
              <a:t>State of the art.</a:t>
            </a:r>
          </a:p>
          <a:p>
            <a:r>
              <a:rPr lang="en-CA" sz="2000" dirty="0"/>
              <a:t>More info </a:t>
            </a:r>
            <a:r>
              <a:rPr lang="en-CA" sz="2000" dirty="0">
                <a:hlinkClick r:id="rId3"/>
              </a:rPr>
              <a:t>here</a:t>
            </a:r>
            <a:endParaRPr lang="en-US" sz="2000" dirty="0"/>
          </a:p>
        </p:txBody>
      </p:sp>
      <p:pic>
        <p:nvPicPr>
          <p:cNvPr id="12" name="Google Shape;455;p59">
            <a:extLst>
              <a:ext uri="{FF2B5EF4-FFF2-40B4-BE49-F238E27FC236}">
                <a16:creationId xmlns:a16="http://schemas.microsoft.com/office/drawing/2014/main" id="{A0BCEDCD-1323-4492-A8F5-D4A423CA7E9C}"/>
              </a:ext>
            </a:extLst>
          </p:cNvPr>
          <p:cNvPicPr preferRelativeResize="0"/>
          <p:nvPr/>
        </p:nvPicPr>
        <p:blipFill>
          <a:blip r:embed="rId4">
            <a:alphaModFix/>
          </a:blip>
          <a:stretch>
            <a:fillRect/>
          </a:stretch>
        </p:blipFill>
        <p:spPr>
          <a:xfrm>
            <a:off x="6100921" y="2447090"/>
            <a:ext cx="5815745" cy="3063325"/>
          </a:xfrm>
          <a:prstGeom prst="rect">
            <a:avLst/>
          </a:prstGeom>
          <a:noFill/>
          <a:ln>
            <a:noFill/>
          </a:ln>
        </p:spPr>
      </p:pic>
    </p:spTree>
    <p:extLst>
      <p:ext uri="{BB962C8B-B14F-4D97-AF65-F5344CB8AC3E}">
        <p14:creationId xmlns:p14="http://schemas.microsoft.com/office/powerpoint/2010/main" val="38445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008384" cy="4836096"/>
          </a:xfrm>
        </p:spPr>
        <p:txBody>
          <a:bodyPr>
            <a:normAutofit/>
          </a:bodyPr>
          <a:lstStyle/>
          <a:p>
            <a:r>
              <a:rPr lang="en-CA" sz="2000" dirty="0"/>
              <a:t>Time-series data is ordered according to time.</a:t>
            </a:r>
          </a:p>
          <a:p>
            <a:pPr lvl="1"/>
            <a:r>
              <a:rPr lang="en-CA" sz="1600" dirty="0"/>
              <a:t>Time intervals are constant (generally)</a:t>
            </a:r>
          </a:p>
          <a:p>
            <a:pPr lvl="1"/>
            <a:r>
              <a:rPr lang="en-CA" sz="1600" dirty="0"/>
              <a:t>Data points are dependent</a:t>
            </a:r>
          </a:p>
          <a:p>
            <a:r>
              <a:rPr lang="en-US" sz="2000" dirty="0"/>
              <a:t>Time-series analysis</a:t>
            </a:r>
          </a:p>
          <a:p>
            <a:pPr lvl="1"/>
            <a:r>
              <a:rPr lang="en-US" sz="1600" dirty="0"/>
              <a:t>Utilizes assumption that data is received over time.</a:t>
            </a:r>
          </a:p>
          <a:p>
            <a:pPr lvl="1"/>
            <a:r>
              <a:rPr lang="en-US" sz="1600" dirty="0"/>
              <a:t>Makes future predictions</a:t>
            </a:r>
          </a:p>
          <a:p>
            <a:r>
              <a:rPr lang="en-CA" sz="2000" dirty="0"/>
              <a:t>Examples:</a:t>
            </a:r>
          </a:p>
          <a:p>
            <a:pPr lvl="1"/>
            <a:r>
              <a:rPr lang="en-CA" sz="1600" dirty="0"/>
              <a:t>Infection rates</a:t>
            </a:r>
          </a:p>
          <a:p>
            <a:pPr lvl="1"/>
            <a:r>
              <a:rPr lang="en-CA" sz="1600" dirty="0"/>
              <a:t>Stock prices</a:t>
            </a:r>
          </a:p>
          <a:p>
            <a:pPr lvl="1"/>
            <a:r>
              <a:rPr lang="en-CA" sz="1600" dirty="0"/>
              <a:t>Weather</a:t>
            </a:r>
          </a:p>
          <a:p>
            <a:pPr lvl="1"/>
            <a:r>
              <a:rPr lang="en-CA" sz="1600" dirty="0"/>
              <a:t>MEG (brain activity)</a:t>
            </a:r>
          </a:p>
          <a:p>
            <a:pPr lvl="1"/>
            <a:r>
              <a:rPr lang="en-CA" sz="1600" dirty="0"/>
              <a:t>Video</a:t>
            </a:r>
          </a:p>
          <a:p>
            <a:endParaRPr lang="en-CA" sz="1600" dirty="0"/>
          </a:p>
        </p:txBody>
      </p:sp>
      <p:grpSp>
        <p:nvGrpSpPr>
          <p:cNvPr id="94" name="Group 9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95" name="Isosceles Triangle 9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oogle Shape;85;p17">
            <a:extLst>
              <a:ext uri="{FF2B5EF4-FFF2-40B4-BE49-F238E27FC236}">
                <a16:creationId xmlns:a16="http://schemas.microsoft.com/office/drawing/2014/main" id="{1CDB3704-6D4A-43C2-A448-FEBC2FD70C5F}"/>
              </a:ext>
            </a:extLst>
          </p:cNvPr>
          <p:cNvPicPr preferRelativeResize="0"/>
          <p:nvPr/>
        </p:nvPicPr>
        <p:blipFill rotWithShape="1">
          <a:blip r:embed="rId3"/>
          <a:srcRect b="7140"/>
          <a:stretch/>
        </p:blipFill>
        <p:spPr>
          <a:xfrm>
            <a:off x="5295320" y="2214650"/>
            <a:ext cx="6253212" cy="3498554"/>
          </a:xfrm>
          <a:prstGeom prst="rect">
            <a:avLst/>
          </a:prstGeom>
          <a:noFill/>
        </p:spPr>
      </p:pic>
      <p:grpSp>
        <p:nvGrpSpPr>
          <p:cNvPr id="98" name="Group 9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9" name="Rectangle 9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636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0"/>
            <a:ext cx="4008384" cy="4753285"/>
          </a:xfrm>
        </p:spPr>
        <p:txBody>
          <a:bodyPr>
            <a:normAutofit/>
          </a:bodyPr>
          <a:lstStyle/>
          <a:p>
            <a:r>
              <a:rPr lang="en-CA" sz="2000" dirty="0"/>
              <a:t>Time-series data is ordered according to time.</a:t>
            </a:r>
          </a:p>
          <a:p>
            <a:pPr lvl="1"/>
            <a:r>
              <a:rPr lang="en-CA" sz="1600" dirty="0"/>
              <a:t>Time intervals are constant (generally)</a:t>
            </a:r>
          </a:p>
          <a:p>
            <a:pPr lvl="1"/>
            <a:r>
              <a:rPr lang="en-CA" sz="1600" dirty="0"/>
              <a:t>Data points are dependent</a:t>
            </a:r>
          </a:p>
          <a:p>
            <a:r>
              <a:rPr lang="en-US" sz="2000" dirty="0"/>
              <a:t>Time-series analysis</a:t>
            </a:r>
          </a:p>
          <a:p>
            <a:pPr lvl="1"/>
            <a:r>
              <a:rPr lang="en-US" sz="1600" dirty="0"/>
              <a:t>Utilizes assumption that data is received over time.</a:t>
            </a:r>
          </a:p>
          <a:p>
            <a:pPr lvl="1"/>
            <a:r>
              <a:rPr lang="en-US" sz="1600" dirty="0"/>
              <a:t>Makes future predictions</a:t>
            </a:r>
          </a:p>
          <a:p>
            <a:r>
              <a:rPr lang="en-CA" sz="2000" dirty="0"/>
              <a:t>Examples:</a:t>
            </a:r>
          </a:p>
          <a:p>
            <a:pPr lvl="1"/>
            <a:r>
              <a:rPr lang="en-CA" sz="1600" dirty="0"/>
              <a:t>Infection rates</a:t>
            </a:r>
          </a:p>
          <a:p>
            <a:pPr lvl="1"/>
            <a:r>
              <a:rPr lang="en-CA" sz="1600" dirty="0"/>
              <a:t>Stock prices</a:t>
            </a:r>
          </a:p>
          <a:p>
            <a:pPr lvl="1"/>
            <a:r>
              <a:rPr lang="en-CA" sz="1600" dirty="0"/>
              <a:t>Weather</a:t>
            </a:r>
          </a:p>
          <a:p>
            <a:pPr lvl="1"/>
            <a:r>
              <a:rPr lang="en-CA" sz="1600" dirty="0"/>
              <a:t>MEG (brain activity)</a:t>
            </a:r>
          </a:p>
          <a:p>
            <a:pPr lvl="1"/>
            <a:r>
              <a:rPr lang="en-CA" sz="1600" dirty="0"/>
              <a:t>Video</a:t>
            </a:r>
          </a:p>
          <a:p>
            <a:endParaRPr lang="en-CA" sz="1600" dirty="0"/>
          </a:p>
        </p:txBody>
      </p:sp>
      <p:grpSp>
        <p:nvGrpSpPr>
          <p:cNvPr id="94" name="Group 9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95" name="Isosceles Triangle 9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79;p17">
            <a:extLst>
              <a:ext uri="{FF2B5EF4-FFF2-40B4-BE49-F238E27FC236}">
                <a16:creationId xmlns:a16="http://schemas.microsoft.com/office/drawing/2014/main" id="{41817F11-73F5-4DF4-B71A-DFF186D8A826}"/>
              </a:ext>
            </a:extLst>
          </p:cNvPr>
          <p:cNvPicPr preferRelativeResize="0"/>
          <p:nvPr/>
        </p:nvPicPr>
        <p:blipFill>
          <a:blip r:embed="rId3"/>
          <a:stretch>
            <a:fillRect/>
          </a:stretch>
        </p:blipFill>
        <p:spPr>
          <a:xfrm>
            <a:off x="5350171" y="1782981"/>
            <a:ext cx="6143509" cy="4361892"/>
          </a:xfrm>
          <a:prstGeom prst="rect">
            <a:avLst/>
          </a:prstGeom>
          <a:noFill/>
        </p:spPr>
      </p:pic>
      <p:grpSp>
        <p:nvGrpSpPr>
          <p:cNvPr id="98" name="Group 9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9" name="Rectangle 9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885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0"/>
            <a:ext cx="4008384" cy="4753285"/>
          </a:xfrm>
        </p:spPr>
        <p:txBody>
          <a:bodyPr>
            <a:normAutofit/>
          </a:bodyPr>
          <a:lstStyle/>
          <a:p>
            <a:r>
              <a:rPr lang="en-CA" sz="2000" dirty="0"/>
              <a:t>Time-series data is ordered according to time.</a:t>
            </a:r>
          </a:p>
          <a:p>
            <a:pPr lvl="1"/>
            <a:r>
              <a:rPr lang="en-CA" sz="1600" dirty="0"/>
              <a:t>Time intervals are constant (generally)</a:t>
            </a:r>
          </a:p>
          <a:p>
            <a:pPr lvl="1"/>
            <a:r>
              <a:rPr lang="en-CA" sz="1600" dirty="0"/>
              <a:t>Data points are dependent</a:t>
            </a:r>
          </a:p>
          <a:p>
            <a:r>
              <a:rPr lang="en-US" sz="2000" dirty="0"/>
              <a:t>Time-series analysis</a:t>
            </a:r>
          </a:p>
          <a:p>
            <a:pPr lvl="1"/>
            <a:r>
              <a:rPr lang="en-US" sz="1600" dirty="0"/>
              <a:t>Utilizes assumption that data is received over time.</a:t>
            </a:r>
          </a:p>
          <a:p>
            <a:pPr lvl="1"/>
            <a:r>
              <a:rPr lang="en-US" sz="1600" dirty="0"/>
              <a:t>Makes future predictions</a:t>
            </a:r>
          </a:p>
          <a:p>
            <a:r>
              <a:rPr lang="en-CA" sz="2000" dirty="0"/>
              <a:t>Examples:</a:t>
            </a:r>
          </a:p>
          <a:p>
            <a:pPr lvl="1"/>
            <a:r>
              <a:rPr lang="en-CA" sz="1600" dirty="0"/>
              <a:t>Infection rates</a:t>
            </a:r>
          </a:p>
          <a:p>
            <a:pPr lvl="1"/>
            <a:r>
              <a:rPr lang="en-CA" sz="1600" dirty="0"/>
              <a:t>Stock prices</a:t>
            </a:r>
          </a:p>
          <a:p>
            <a:pPr lvl="1"/>
            <a:r>
              <a:rPr lang="en-CA" sz="1600" dirty="0"/>
              <a:t>Weather</a:t>
            </a:r>
          </a:p>
          <a:p>
            <a:pPr lvl="1"/>
            <a:r>
              <a:rPr lang="en-CA" sz="1600" dirty="0"/>
              <a:t>MEG (brain activity)</a:t>
            </a:r>
          </a:p>
          <a:p>
            <a:pPr lvl="1"/>
            <a:r>
              <a:rPr lang="en-CA" sz="1600" dirty="0"/>
              <a:t>Video</a:t>
            </a:r>
          </a:p>
          <a:p>
            <a:endParaRPr lang="en-CA" sz="1600" dirty="0"/>
          </a:p>
        </p:txBody>
      </p:sp>
      <p:grpSp>
        <p:nvGrpSpPr>
          <p:cNvPr id="107" name="Group 10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8" name="Isosceles Triangle 10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oogle Shape;87;p17">
            <a:extLst>
              <a:ext uri="{FF2B5EF4-FFF2-40B4-BE49-F238E27FC236}">
                <a16:creationId xmlns:a16="http://schemas.microsoft.com/office/drawing/2014/main" id="{75FC115C-4B72-4B48-A56E-9AC778F3D0C4}"/>
              </a:ext>
            </a:extLst>
          </p:cNvPr>
          <p:cNvPicPr preferRelativeResize="0"/>
          <p:nvPr/>
        </p:nvPicPr>
        <p:blipFill>
          <a:blip r:embed="rId3"/>
          <a:stretch>
            <a:fillRect/>
          </a:stretch>
        </p:blipFill>
        <p:spPr>
          <a:xfrm>
            <a:off x="5513998" y="1782981"/>
            <a:ext cx="5815856" cy="4361892"/>
          </a:xfrm>
          <a:prstGeom prst="rect">
            <a:avLst/>
          </a:prstGeom>
          <a:noFill/>
        </p:spPr>
      </p:pic>
      <p:grpSp>
        <p:nvGrpSpPr>
          <p:cNvPr id="111" name="Group 11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2" name="Rectangle 11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1145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0"/>
            <a:ext cx="4008384" cy="4753286"/>
          </a:xfrm>
        </p:spPr>
        <p:txBody>
          <a:bodyPr>
            <a:normAutofit/>
          </a:bodyPr>
          <a:lstStyle/>
          <a:p>
            <a:r>
              <a:rPr lang="en-CA" sz="2000" dirty="0"/>
              <a:t>Time-series data is ordered according to time.</a:t>
            </a:r>
          </a:p>
          <a:p>
            <a:pPr lvl="1"/>
            <a:r>
              <a:rPr lang="en-CA" sz="1600" dirty="0"/>
              <a:t>Time intervals are constant (generally)</a:t>
            </a:r>
          </a:p>
          <a:p>
            <a:pPr lvl="1"/>
            <a:r>
              <a:rPr lang="en-CA" sz="1600" dirty="0"/>
              <a:t>Data points are dependent</a:t>
            </a:r>
          </a:p>
          <a:p>
            <a:r>
              <a:rPr lang="en-US" sz="2000" dirty="0"/>
              <a:t>Time-series analysis</a:t>
            </a:r>
          </a:p>
          <a:p>
            <a:pPr lvl="1"/>
            <a:r>
              <a:rPr lang="en-US" sz="1600" dirty="0"/>
              <a:t>Utilizes assumption that data is received over time.</a:t>
            </a:r>
          </a:p>
          <a:p>
            <a:pPr lvl="1"/>
            <a:r>
              <a:rPr lang="en-US" sz="1600" dirty="0"/>
              <a:t>Makes future predictions</a:t>
            </a:r>
          </a:p>
          <a:p>
            <a:r>
              <a:rPr lang="en-CA" sz="2000" dirty="0"/>
              <a:t>Examples:</a:t>
            </a:r>
          </a:p>
          <a:p>
            <a:pPr lvl="1"/>
            <a:r>
              <a:rPr lang="en-CA" sz="1600" dirty="0"/>
              <a:t>Infection rates</a:t>
            </a:r>
          </a:p>
          <a:p>
            <a:pPr lvl="1"/>
            <a:r>
              <a:rPr lang="en-CA" sz="1600" dirty="0"/>
              <a:t>Stock prices</a:t>
            </a:r>
          </a:p>
          <a:p>
            <a:pPr lvl="1"/>
            <a:r>
              <a:rPr lang="en-CA" sz="1600" dirty="0"/>
              <a:t>Weather</a:t>
            </a:r>
          </a:p>
          <a:p>
            <a:pPr lvl="1"/>
            <a:r>
              <a:rPr lang="en-CA" sz="1600" dirty="0"/>
              <a:t>MEG (brain activity)</a:t>
            </a:r>
          </a:p>
          <a:p>
            <a:pPr lvl="1"/>
            <a:r>
              <a:rPr lang="en-CA" sz="1600" dirty="0"/>
              <a:t>Video</a:t>
            </a:r>
          </a:p>
          <a:p>
            <a:endParaRPr lang="en-CA" sz="1600" dirty="0"/>
          </a:p>
        </p:txBody>
      </p:sp>
      <p:grpSp>
        <p:nvGrpSpPr>
          <p:cNvPr id="120" name="Group 1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1" name="Isosceles Triangle 1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81;p17">
            <a:extLst>
              <a:ext uri="{FF2B5EF4-FFF2-40B4-BE49-F238E27FC236}">
                <a16:creationId xmlns:a16="http://schemas.microsoft.com/office/drawing/2014/main" id="{F5D586F3-7F9A-4EE6-97D9-A81A647B939A}"/>
              </a:ext>
            </a:extLst>
          </p:cNvPr>
          <p:cNvPicPr preferRelativeResize="0"/>
          <p:nvPr/>
        </p:nvPicPr>
        <p:blipFill>
          <a:blip r:embed="rId3"/>
          <a:stretch>
            <a:fillRect/>
          </a:stretch>
        </p:blipFill>
        <p:spPr>
          <a:xfrm>
            <a:off x="5295320" y="2072330"/>
            <a:ext cx="6253212" cy="3783193"/>
          </a:xfrm>
          <a:prstGeom prst="rect">
            <a:avLst/>
          </a:prstGeom>
          <a:noFill/>
        </p:spPr>
      </p:pic>
      <p:grpSp>
        <p:nvGrpSpPr>
          <p:cNvPr id="124" name="Group 1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5" name="Rectangle 1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09573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dirty="0"/>
              <a:t>Introduction</a:t>
            </a:r>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9" y="1782981"/>
            <a:ext cx="4008384" cy="4393982"/>
          </a:xfrm>
        </p:spPr>
        <p:txBody>
          <a:bodyPr>
            <a:normAutofit/>
          </a:bodyPr>
          <a:lstStyle/>
          <a:p>
            <a:r>
              <a:rPr lang="en-CA" sz="2000" dirty="0"/>
              <a:t>Since the datapoints are ordered (according to time), they are no longer independent samples</a:t>
            </a:r>
          </a:p>
          <a:p>
            <a:pPr lvl="1"/>
            <a:r>
              <a:rPr lang="en-CA" sz="1800" dirty="0"/>
              <a:t>Can’t shuffle rows</a:t>
            </a:r>
          </a:p>
          <a:p>
            <a:r>
              <a:rPr lang="en-CA" sz="2000" dirty="0"/>
              <a:t>Breaks many model assumptions</a:t>
            </a:r>
          </a:p>
          <a:p>
            <a:pPr lvl="1"/>
            <a:r>
              <a:rPr lang="en-CA" sz="1800" dirty="0"/>
              <a:t>E.g. linear regression</a:t>
            </a:r>
          </a:p>
          <a:p>
            <a:r>
              <a:rPr lang="en-CA" sz="2000" dirty="0"/>
              <a:t>Time series analysis predicts FUTURE values from PAST values.</a:t>
            </a:r>
          </a:p>
          <a:p>
            <a:r>
              <a:rPr lang="en-CA" sz="2000" dirty="0"/>
              <a:t>Example: house pricing</a:t>
            </a:r>
          </a:p>
          <a:p>
            <a:pPr lvl="1"/>
            <a:endParaRPr lang="en-CA" sz="1800" dirty="0"/>
          </a:p>
        </p:txBody>
      </p:sp>
      <p:grpSp>
        <p:nvGrpSpPr>
          <p:cNvPr id="120" name="Group 1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1" name="Isosceles Triangle 1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5" name="Rectangle 1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720DC7E1-2F2D-4DFB-B285-168CBF44ED27}"/>
              </a:ext>
            </a:extLst>
          </p:cNvPr>
          <p:cNvGrpSpPr/>
          <p:nvPr/>
        </p:nvGrpSpPr>
        <p:grpSpPr>
          <a:xfrm>
            <a:off x="6657953" y="1208106"/>
            <a:ext cx="4193204" cy="4827921"/>
            <a:chOff x="5492663" y="1474925"/>
            <a:chExt cx="2996783" cy="3450400"/>
          </a:xfrm>
        </p:grpSpPr>
        <p:pic>
          <p:nvPicPr>
            <p:cNvPr id="15" name="Google Shape;102;p18">
              <a:extLst>
                <a:ext uri="{FF2B5EF4-FFF2-40B4-BE49-F238E27FC236}">
                  <a16:creationId xmlns:a16="http://schemas.microsoft.com/office/drawing/2014/main" id="{5EC6D510-DC7C-4F65-AE22-675EDC2F2814}"/>
                </a:ext>
              </a:extLst>
            </p:cNvPr>
            <p:cNvPicPr preferRelativeResize="0"/>
            <p:nvPr/>
          </p:nvPicPr>
          <p:blipFill>
            <a:blip r:embed="rId3">
              <a:alphaModFix/>
            </a:blip>
            <a:stretch>
              <a:fillRect/>
            </a:stretch>
          </p:blipFill>
          <p:spPr>
            <a:xfrm>
              <a:off x="5492663" y="1474925"/>
              <a:ext cx="2996783" cy="2217001"/>
            </a:xfrm>
            <a:prstGeom prst="rect">
              <a:avLst/>
            </a:prstGeom>
            <a:noFill/>
            <a:ln>
              <a:noFill/>
            </a:ln>
          </p:spPr>
        </p:pic>
        <p:pic>
          <p:nvPicPr>
            <p:cNvPr id="16" name="Google Shape;103;p18">
              <a:extLst>
                <a:ext uri="{FF2B5EF4-FFF2-40B4-BE49-F238E27FC236}">
                  <a16:creationId xmlns:a16="http://schemas.microsoft.com/office/drawing/2014/main" id="{CA54163F-5A2A-476C-B2C6-EFF3E21D70A9}"/>
                </a:ext>
              </a:extLst>
            </p:cNvPr>
            <p:cNvPicPr preferRelativeResize="0"/>
            <p:nvPr/>
          </p:nvPicPr>
          <p:blipFill rotWithShape="1">
            <a:blip r:embed="rId4">
              <a:alphaModFix/>
            </a:blip>
            <a:srcRect r="66995" b="51368"/>
            <a:stretch/>
          </p:blipFill>
          <p:spPr>
            <a:xfrm>
              <a:off x="5935387" y="3768150"/>
              <a:ext cx="2111327" cy="1157100"/>
            </a:xfrm>
            <a:prstGeom prst="rect">
              <a:avLst/>
            </a:prstGeom>
            <a:noFill/>
            <a:ln>
              <a:noFill/>
            </a:ln>
          </p:spPr>
        </p:pic>
        <p:sp>
          <p:nvSpPr>
            <p:cNvPr id="17" name="Google Shape;104;p18">
              <a:extLst>
                <a:ext uri="{FF2B5EF4-FFF2-40B4-BE49-F238E27FC236}">
                  <a16:creationId xmlns:a16="http://schemas.microsoft.com/office/drawing/2014/main" id="{EBF31A90-5B59-4974-A775-DE8893B4C968}"/>
                </a:ext>
              </a:extLst>
            </p:cNvPr>
            <p:cNvSpPr/>
            <p:nvPr/>
          </p:nvSpPr>
          <p:spPr>
            <a:xfrm>
              <a:off x="6784848" y="3768225"/>
              <a:ext cx="448200" cy="11571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p18">
              <a:extLst>
                <a:ext uri="{FF2B5EF4-FFF2-40B4-BE49-F238E27FC236}">
                  <a16:creationId xmlns:a16="http://schemas.microsoft.com/office/drawing/2014/main" id="{605180ED-652B-4FF7-84A0-731F3D961A7B}"/>
                </a:ext>
              </a:extLst>
            </p:cNvPr>
            <p:cNvSpPr/>
            <p:nvPr/>
          </p:nvSpPr>
          <p:spPr>
            <a:xfrm>
              <a:off x="6222800" y="3768225"/>
              <a:ext cx="531900" cy="1157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p18">
              <a:extLst>
                <a:ext uri="{FF2B5EF4-FFF2-40B4-BE49-F238E27FC236}">
                  <a16:creationId xmlns:a16="http://schemas.microsoft.com/office/drawing/2014/main" id="{B0E88713-1AF9-4348-B7BB-A15478815923}"/>
                </a:ext>
              </a:extLst>
            </p:cNvPr>
            <p:cNvSpPr/>
            <p:nvPr/>
          </p:nvSpPr>
          <p:spPr>
            <a:xfrm>
              <a:off x="5723050" y="3389650"/>
              <a:ext cx="2766300" cy="2952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p18">
              <a:extLst>
                <a:ext uri="{FF2B5EF4-FFF2-40B4-BE49-F238E27FC236}">
                  <a16:creationId xmlns:a16="http://schemas.microsoft.com/office/drawing/2014/main" id="{A354D2A6-C3BC-40CE-A36B-A0989B049390}"/>
                </a:ext>
              </a:extLst>
            </p:cNvPr>
            <p:cNvSpPr/>
            <p:nvPr/>
          </p:nvSpPr>
          <p:spPr>
            <a:xfrm>
              <a:off x="5492675" y="1518050"/>
              <a:ext cx="260100" cy="1871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5248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2414</TotalTime>
  <Words>3291</Words>
  <Application>Microsoft Office PowerPoint</Application>
  <PresentationFormat>Widescreen</PresentationFormat>
  <Paragraphs>550</Paragraphs>
  <Slides>47</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W09D1 – Time Series I</vt:lpstr>
      <vt:lpstr>Introduction</vt:lpstr>
      <vt:lpstr>Outline</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Time Series Forecasting vs Analysis</vt:lpstr>
      <vt:lpstr>Smoothing a Time Series </vt:lpstr>
      <vt:lpstr>Smoothing a Time Series </vt:lpstr>
      <vt:lpstr>Smoothing a Time Series </vt:lpstr>
      <vt:lpstr>Smoothing a Time Series </vt:lpstr>
      <vt:lpstr>Smoothing a Time Series </vt:lpstr>
      <vt:lpstr>Smoothing a Time Series </vt:lpstr>
      <vt:lpstr>Smoothing a Time Series </vt:lpstr>
      <vt:lpstr>Time Series Components</vt:lpstr>
      <vt:lpstr>Time Series Components</vt:lpstr>
      <vt:lpstr>Time Series Components</vt:lpstr>
      <vt:lpstr>Time Series Components</vt:lpstr>
      <vt:lpstr>Time Series Components</vt:lpstr>
      <vt:lpstr>Time Series Decomposition</vt:lpstr>
      <vt:lpstr>Time Series Decomposition</vt:lpstr>
      <vt:lpstr>Time Series Decomposition</vt:lpstr>
      <vt:lpstr>Stationarity</vt:lpstr>
      <vt:lpstr>Checking for Stationarity</vt:lpstr>
      <vt:lpstr>Checking for Stationarity</vt:lpstr>
      <vt:lpstr>Review: Hypothesis Testing</vt:lpstr>
      <vt:lpstr>Review: Hypothesis Testing</vt:lpstr>
      <vt:lpstr>Augmented Dickey-Fuller (ADF) Test</vt:lpstr>
      <vt:lpstr>Modeling Non-Stationary Data</vt:lpstr>
      <vt:lpstr>Modeling Non-Stationary Data</vt:lpstr>
      <vt:lpstr>Autocorrelation</vt:lpstr>
      <vt:lpstr>Autocorrelation</vt:lpstr>
      <vt:lpstr>ARIMA(p,d,q)</vt:lpstr>
      <vt:lpstr>ARIMA(p,d,q)</vt:lpstr>
      <vt:lpstr>ARIMA(p,d,q)</vt:lpstr>
      <vt:lpstr>ARIMA(p,d,q)</vt:lpstr>
      <vt:lpstr>ARIMA(p,d,q) Summary</vt:lpstr>
      <vt:lpstr>Box-Jenkins Methodology</vt:lpstr>
      <vt:lpstr>Recurrent Neural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W04D1 – Dimensionality Reduction</dc:title>
  <dc:creator>Eng, Jeremy</dc:creator>
  <cp:lastModifiedBy>Eng, Jeremy</cp:lastModifiedBy>
  <cp:revision>74</cp:revision>
  <dcterms:created xsi:type="dcterms:W3CDTF">2022-03-22T03:04:09Z</dcterms:created>
  <dcterms:modified xsi:type="dcterms:W3CDTF">2022-11-14T17:47:07Z</dcterms:modified>
</cp:coreProperties>
</file>